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14" r:id="rId3"/>
    <p:sldId id="321" r:id="rId4"/>
    <p:sldId id="328" r:id="rId5"/>
    <p:sldId id="334" r:id="rId6"/>
    <p:sldId id="329" r:id="rId7"/>
    <p:sldId id="330" r:id="rId8"/>
    <p:sldId id="331" r:id="rId9"/>
    <p:sldId id="332" r:id="rId10"/>
    <p:sldId id="333" r:id="rId11"/>
    <p:sldId id="335" r:id="rId12"/>
    <p:sldId id="336" r:id="rId13"/>
    <p:sldId id="337" r:id="rId14"/>
    <p:sldId id="338" r:id="rId15"/>
    <p:sldId id="339" r:id="rId16"/>
    <p:sldId id="340" r:id="rId17"/>
    <p:sldId id="341" r:id="rId18"/>
    <p:sldId id="342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E9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50"/>
    <p:restoredTop sz="94677"/>
  </p:normalViewPr>
  <p:slideViewPr>
    <p:cSldViewPr snapToGrid="0" snapToObjects="1">
      <p:cViewPr>
        <p:scale>
          <a:sx n="100" d="100"/>
          <a:sy n="100" d="100"/>
        </p:scale>
        <p:origin x="141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tif>
</file>

<file path=ppt/media/image3.tif>
</file>

<file path=ppt/media/image4.tif>
</file>

<file path=ppt/media/image5.tif>
</file>

<file path=ppt/media/image6.png>
</file>

<file path=ppt/media/image7.t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2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11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lvl="0" indent="0">
              <a:buSzTx/>
              <a:buFontTx/>
              <a:buNone/>
              <a:defRPr sz="2400" b="1"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82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83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lvl="0" indent="0">
              <a:buSzTx/>
              <a:buFontTx/>
              <a:buNone/>
              <a:defRPr sz="1600"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8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92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CN" altLang="en-US"/>
              <a:t>单击图标添加图片</a:t>
            </a:r>
            <a:endParaRPr/>
          </a:p>
        </p:txBody>
      </p:sp>
      <p:sp>
        <p:nvSpPr>
          <p:cNvPr id="9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tile tx="0" ty="0" sx="55000" sy="55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ti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it/git.git" TargetMode="External"/><Relationship Id="rId4" Type="http://schemas.openxmlformats.org/officeDocument/2006/relationships/hyperlink" Target="https://git-scm.com/download/gui/wi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"/>
            <a:lum/>
          </a:blip>
          <a:srcRect/>
          <a:tile tx="0" ty="0" sx="55000" sy="55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 txBox="1">
            <a:spLocks noGrp="1"/>
          </p:cNvSpPr>
          <p:nvPr>
            <p:ph type="ctrTitle"/>
          </p:nvPr>
        </p:nvSpPr>
        <p:spPr>
          <a:xfrm>
            <a:off x="321391" y="795751"/>
            <a:ext cx="3824223" cy="2387601"/>
          </a:xfrm>
          <a:prstGeom prst="rect">
            <a:avLst/>
          </a:prstGeom>
        </p:spPr>
        <p:txBody>
          <a:bodyPr/>
          <a:lstStyle/>
          <a:p>
            <a:pPr algn="l">
              <a:defRPr sz="4100">
                <a:solidFill>
                  <a:srgbClr val="C00000"/>
                </a:solidFill>
              </a:defRPr>
            </a:pPr>
            <a:r>
              <a:rPr lang="zh-CN" altLang="en-US" sz="4100" b="1" dirty="0"/>
              <a:t>工程能力提升</a:t>
            </a:r>
            <a:br>
              <a:rPr lang="en-US" altLang="zh-CN" sz="4100" b="1" dirty="0"/>
            </a:br>
            <a:r>
              <a:rPr dirty="0"/>
              <a:t>Lesson-0</a:t>
            </a:r>
            <a:r>
              <a:rPr lang="en-US" altLang="zh-CN" dirty="0"/>
              <a:t>1</a:t>
            </a:r>
            <a:endParaRPr dirty="0"/>
          </a:p>
        </p:txBody>
      </p:sp>
      <p:sp>
        <p:nvSpPr>
          <p:cNvPr id="122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321391" y="4767255"/>
            <a:ext cx="3824223" cy="1655761"/>
          </a:xfrm>
          <a:prstGeom prst="rect">
            <a:avLst/>
          </a:prstGeom>
        </p:spPr>
        <p:txBody>
          <a:bodyPr/>
          <a:lstStyle/>
          <a:p>
            <a:pPr algn="l">
              <a:defRPr sz="1600"/>
            </a:pPr>
            <a:r>
              <a:rPr lang="zh-CN" altLang="en-US" dirty="0"/>
              <a:t>孟老师 </a:t>
            </a:r>
            <a:r>
              <a:rPr lang="en-US" altLang="zh-CN" dirty="0"/>
              <a:t>&amp;</a:t>
            </a:r>
            <a:r>
              <a:rPr lang="zh-CN" altLang="en-US" dirty="0"/>
              <a:t> 开课吧人工智能学院</a:t>
            </a:r>
            <a:r>
              <a:rPr dirty="0" err="1"/>
              <a:t>课程组</a:t>
            </a:r>
            <a:r>
              <a:rPr dirty="0"/>
              <a:t> </a:t>
            </a:r>
          </a:p>
          <a:p>
            <a:pPr algn="l">
              <a:defRPr sz="1800"/>
            </a:pPr>
            <a:r>
              <a:rPr dirty="0"/>
              <a:t>20</a:t>
            </a:r>
            <a:r>
              <a:rPr lang="en-US" altLang="zh-CN" dirty="0"/>
              <a:t>20</a:t>
            </a:r>
            <a:r>
              <a:rPr dirty="0"/>
              <a:t>.</a:t>
            </a:r>
            <a:r>
              <a:rPr lang="en-US" altLang="zh-CN" dirty="0"/>
              <a:t>01</a:t>
            </a:r>
            <a:endParaRPr dirty="0"/>
          </a:p>
        </p:txBody>
      </p:sp>
      <p:pic>
        <p:nvPicPr>
          <p:cNvPr id="123" name="Picture 6" descr="Picture 6"/>
          <p:cNvPicPr>
            <a:picLocks noChangeAspect="1"/>
          </p:cNvPicPr>
          <p:nvPr/>
        </p:nvPicPr>
        <p:blipFill>
          <a:blip r:embed="rId3"/>
          <a:srcRect t="4253" r="2" b="18588"/>
          <a:stretch>
            <a:fillRect/>
          </a:stretch>
        </p:blipFill>
        <p:spPr>
          <a:xfrm>
            <a:off x="4657342" y="-2"/>
            <a:ext cx="2829215" cy="2183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icture 11" descr="Picture 11"/>
          <p:cNvPicPr>
            <a:picLocks noChangeAspect="1"/>
          </p:cNvPicPr>
          <p:nvPr/>
        </p:nvPicPr>
        <p:blipFill>
          <a:blip r:embed="rId4"/>
          <a:srcRect t="17272" r="3" b="3400"/>
          <a:stretch>
            <a:fillRect/>
          </a:stretch>
        </p:blipFill>
        <p:spPr>
          <a:xfrm>
            <a:off x="4657342" y="2274491"/>
            <a:ext cx="2825497" cy="2241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7" descr="Picture 7"/>
          <p:cNvPicPr>
            <a:picLocks noChangeAspect="1"/>
          </p:cNvPicPr>
          <p:nvPr/>
        </p:nvPicPr>
        <p:blipFill>
          <a:blip r:embed="rId5"/>
          <a:srcRect r="23289" b="2"/>
          <a:stretch>
            <a:fillRect/>
          </a:stretch>
        </p:blipFill>
        <p:spPr>
          <a:xfrm>
            <a:off x="7570565" y="9"/>
            <a:ext cx="4614003" cy="3383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14" descr="Picture 14"/>
          <p:cNvPicPr>
            <a:picLocks noChangeAspect="1"/>
          </p:cNvPicPr>
          <p:nvPr/>
        </p:nvPicPr>
        <p:blipFill>
          <a:blip r:embed="rId6"/>
          <a:srcRect l="7858"/>
          <a:stretch>
            <a:fillRect/>
          </a:stretch>
        </p:blipFill>
        <p:spPr>
          <a:xfrm>
            <a:off x="5553307" y="4728311"/>
            <a:ext cx="2128771" cy="18403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9" descr="Picture 9"/>
          <p:cNvPicPr>
            <a:picLocks noChangeAspect="1"/>
          </p:cNvPicPr>
          <p:nvPr/>
        </p:nvPicPr>
        <p:blipFill>
          <a:blip r:embed="rId7"/>
          <a:srcRect t="7323" b="7905"/>
          <a:stretch>
            <a:fillRect/>
          </a:stretch>
        </p:blipFill>
        <p:spPr>
          <a:xfrm>
            <a:off x="7570565" y="3474720"/>
            <a:ext cx="4614003" cy="33832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Picture 15" descr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9299" y="4674947"/>
            <a:ext cx="1470145" cy="1840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3.1 </a:t>
            </a:r>
            <a:r>
              <a:rPr lang="zh-CN" altLang="en-US" sz="2800" dirty="0">
                <a:solidFill>
                  <a:srgbClr val="C00000"/>
                </a:solidFill>
              </a:rPr>
              <a:t>基本操作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478CC7CC-8BBA-4CB4-AB7D-361A09D08AE0}"/>
              </a:ext>
            </a:extLst>
          </p:cNvPr>
          <p:cNvGrpSpPr/>
          <p:nvPr/>
        </p:nvGrpSpPr>
        <p:grpSpPr>
          <a:xfrm>
            <a:off x="615664" y="1292077"/>
            <a:ext cx="4108736" cy="4158394"/>
            <a:chOff x="615664" y="1292077"/>
            <a:chExt cx="4108736" cy="415839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C9F6B85-826F-494E-933E-AC763F6FCA9B}"/>
                </a:ext>
              </a:extLst>
            </p:cNvPr>
            <p:cNvGrpSpPr/>
            <p:nvPr/>
          </p:nvGrpSpPr>
          <p:grpSpPr>
            <a:xfrm>
              <a:off x="615664" y="1292077"/>
              <a:ext cx="4108736" cy="4158394"/>
              <a:chOff x="387064" y="1434952"/>
              <a:chExt cx="4108736" cy="4158394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49EB29F-5CFD-49F6-B181-3BBA4334FA66}"/>
                  </a:ext>
                </a:extLst>
              </p:cNvPr>
              <p:cNvSpPr txBox="1"/>
              <p:nvPr/>
            </p:nvSpPr>
            <p:spPr>
              <a:xfrm>
                <a:off x="426687" y="1914775"/>
                <a:ext cx="4069113" cy="36785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选择一个合适的地方，创建一个空目录（版本库）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初始化版本库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新增文件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A4837DC1-93A6-4A32-A868-C5DA145F465F}"/>
                  </a:ext>
                </a:extLst>
              </p:cNvPr>
              <p:cNvGrpSpPr/>
              <p:nvPr/>
            </p:nvGrpSpPr>
            <p:grpSpPr>
              <a:xfrm>
                <a:off x="387064" y="1434952"/>
                <a:ext cx="3279623" cy="389560"/>
                <a:chOff x="290998" y="2608394"/>
                <a:chExt cx="3279623" cy="389560"/>
              </a:xfrm>
            </p:grpSpPr>
            <p:sp>
              <p:nvSpPr>
                <p:cNvPr id="12" name="TextBox 42">
                  <a:extLst>
                    <a:ext uri="{FF2B5EF4-FFF2-40B4-BE49-F238E27FC236}">
                      <a16:creationId xmlns:a16="http://schemas.microsoft.com/office/drawing/2014/main" id="{EE55B04C-5C70-43B9-868C-B7A2ECB39C1C}"/>
                    </a:ext>
                  </a:extLst>
                </p:cNvPr>
                <p:cNvSpPr txBox="1"/>
                <p:nvPr/>
              </p:nvSpPr>
              <p:spPr>
                <a:xfrm flipH="1">
                  <a:off x="290998" y="2608394"/>
                  <a:ext cx="1415772" cy="3808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基本操作流程</a:t>
                  </a:r>
                </a:p>
              </p:txBody>
            </p: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0470A998-2BED-4489-A2BD-28B226691CF5}"/>
                    </a:ext>
                  </a:extLst>
                </p:cNvPr>
                <p:cNvCxnSpPr/>
                <p:nvPr/>
              </p:nvCxnSpPr>
              <p:spPr>
                <a:xfrm flipV="1">
                  <a:off x="330621" y="2997954"/>
                  <a:ext cx="3240000" cy="0"/>
                </a:xfrm>
                <a:prstGeom prst="line">
                  <a:avLst/>
                </a:prstGeom>
                <a:ln w="9525" cmpd="dbl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5890BC1-CAE6-4421-89C0-D37568D5870B}"/>
                </a:ext>
              </a:extLst>
            </p:cNvPr>
            <p:cNvSpPr/>
            <p:nvPr/>
          </p:nvSpPr>
          <p:spPr>
            <a:xfrm>
              <a:off x="949039" y="2044874"/>
              <a:ext cx="3118136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latin typeface="Consolas" panose="020B0609020204030204" pitchFamily="49" charset="0"/>
                </a:rPr>
                <a:t>$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mkdir</a:t>
              </a:r>
              <a:r>
                <a:rPr lang="en-US" altLang="zh-CN" sz="1100" dirty="0">
                  <a:latin typeface="Consolas" panose="020B0609020204030204" pitchFamily="49" charset="0"/>
                </a:rPr>
                <a:t>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$ cd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$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pwd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/data/git/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zh-CN" altLang="en-US" sz="1100" dirty="0">
                <a:latin typeface="Consolas" panose="020B0609020204030204" pitchFamily="49" charset="0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7DD59C55-B0C1-4C7E-B5D4-C2564FF8DE0D}"/>
              </a:ext>
            </a:extLst>
          </p:cNvPr>
          <p:cNvSpPr/>
          <p:nvPr/>
        </p:nvSpPr>
        <p:spPr>
          <a:xfrm>
            <a:off x="949038" y="3188313"/>
            <a:ext cx="468976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latin typeface="Consolas" panose="020B0609020204030204" pitchFamily="49" charset="0"/>
              </a:rPr>
              <a:t>$ git </a:t>
            </a:r>
            <a:r>
              <a:rPr lang="en-US" altLang="zh-CN" sz="1100" dirty="0" err="1">
                <a:latin typeface="Consolas" panose="020B0609020204030204" pitchFamily="49" charset="0"/>
              </a:rPr>
              <a:t>init</a:t>
            </a:r>
            <a:endParaRPr lang="en-US" altLang="zh-CN" sz="1100" dirty="0">
              <a:latin typeface="Consolas" panose="020B0609020204030204" pitchFamily="49" charset="0"/>
            </a:endParaRPr>
          </a:p>
          <a:p>
            <a:r>
              <a:rPr lang="en-US" altLang="zh-CN" sz="1100" dirty="0">
                <a:latin typeface="Consolas" panose="020B0609020204030204" pitchFamily="49" charset="0"/>
              </a:rPr>
              <a:t>$ </a:t>
            </a:r>
            <a:r>
              <a:rPr lang="en-US" altLang="zh-CN" sz="1100" dirty="0" err="1">
                <a:latin typeface="Consolas" panose="020B0609020204030204" pitchFamily="49" charset="0"/>
              </a:rPr>
              <a:t>ll</a:t>
            </a:r>
            <a:r>
              <a:rPr lang="zh-CN" altLang="en-US" sz="1100" dirty="0">
                <a:latin typeface="Consolas" panose="020B0609020204030204" pitchFamily="49" charset="0"/>
              </a:rPr>
              <a:t> </a:t>
            </a:r>
            <a:r>
              <a:rPr lang="en-US" altLang="zh-CN" sz="1100" dirty="0">
                <a:latin typeface="Consolas" panose="020B0609020204030204" pitchFamily="49" charset="0"/>
              </a:rPr>
              <a:t>–ah</a:t>
            </a:r>
          </a:p>
          <a:p>
            <a:r>
              <a:rPr lang="nl-NL" altLang="zh-CN" sz="1100" dirty="0">
                <a:latin typeface="Consolas" panose="020B0609020204030204" pitchFamily="49" charset="0"/>
              </a:rPr>
              <a:t>drwxr-xr-x 7 root root 4.0K Jan 11 17:32 .git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C92FFA0-AFB6-4F79-BE60-33E5AA822401}"/>
              </a:ext>
            </a:extLst>
          </p:cNvPr>
          <p:cNvSpPr/>
          <p:nvPr/>
        </p:nvSpPr>
        <p:spPr>
          <a:xfrm>
            <a:off x="949037" y="4276211"/>
            <a:ext cx="468976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latin typeface="Consolas" panose="020B0609020204030204" pitchFamily="49" charset="0"/>
              </a:rPr>
              <a:t>$ git add readme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$ git commit –m “add readme file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[master (root-commit) 3289742] add readme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1 file changed, 2 insertions(+)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create mode 100644 readme</a:t>
            </a:r>
          </a:p>
          <a:p>
            <a:endParaRPr lang="en-US" altLang="zh-CN" sz="1100" dirty="0">
              <a:latin typeface="Consolas" panose="020B0609020204030204" pitchFamily="49" charset="0"/>
            </a:endParaRPr>
          </a:p>
        </p:txBody>
      </p:sp>
      <p:pic>
        <p:nvPicPr>
          <p:cNvPr id="7174" name="Picture 6" descr="https://timgsa.baidu.com/timg?image&amp;quality=80&amp;size=b9999_10000&amp;sec=1578746882093&amp;di=8277f9f65c4b6dd55ed17bf285106bae&amp;imgtype=0&amp;src=http%3A%2F%2Fwww.yutudou.com%2Fuploads%2Fallimg%2F170731%2F1-1FI11K307.jpg">
            <a:extLst>
              <a:ext uri="{FF2B5EF4-FFF2-40B4-BE49-F238E27FC236}">
                <a16:creationId xmlns:a16="http://schemas.microsoft.com/office/drawing/2014/main" id="{71C3D14D-4969-4C86-9916-157CDA9CF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7059" y="1346734"/>
            <a:ext cx="1160723" cy="120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71FE9B22-27F4-49F7-9103-DEA7882055BD}"/>
              </a:ext>
            </a:extLst>
          </p:cNvPr>
          <p:cNvSpPr/>
          <p:nvPr/>
        </p:nvSpPr>
        <p:spPr>
          <a:xfrm>
            <a:off x="6809995" y="1543999"/>
            <a:ext cx="32688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提交了版本，发现有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怎么办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!!!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爆炸形: 8 pt  25">
            <a:extLst>
              <a:ext uri="{FF2B5EF4-FFF2-40B4-BE49-F238E27FC236}">
                <a16:creationId xmlns:a16="http://schemas.microsoft.com/office/drawing/2014/main" id="{2D366561-D472-4734-B26A-752D53551275}"/>
              </a:ext>
            </a:extLst>
          </p:cNvPr>
          <p:cNvSpPr/>
          <p:nvPr/>
        </p:nvSpPr>
        <p:spPr>
          <a:xfrm>
            <a:off x="6096000" y="1385988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7F7BCAA-E227-49E9-926B-91FD89DBFD0D}"/>
              </a:ext>
            </a:extLst>
          </p:cNvPr>
          <p:cNvSpPr txBox="1"/>
          <p:nvPr/>
        </p:nvSpPr>
        <p:spPr>
          <a:xfrm>
            <a:off x="6809995" y="1949191"/>
            <a:ext cx="4069113" cy="1271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使用</a:t>
            </a:r>
            <a:r>
              <a:rPr lang="en-US" altLang="zh-CN" sz="1200" dirty="0">
                <a:latin typeface="+mn-ea"/>
              </a:rPr>
              <a:t>git reset –hard HEAD^ </a:t>
            </a:r>
            <a:r>
              <a:rPr lang="zh-CN" altLang="en-US" sz="1200" dirty="0">
                <a:latin typeface="+mn-ea"/>
              </a:rPr>
              <a:t>回滚至上个版本或指定</a:t>
            </a:r>
            <a:r>
              <a:rPr lang="en-US" altLang="zh-CN" sz="1200" dirty="0">
                <a:latin typeface="+mn-ea"/>
              </a:rPr>
              <a:t>commit id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使用</a:t>
            </a:r>
            <a:r>
              <a:rPr lang="en-US" altLang="zh-CN" sz="1200" dirty="0">
                <a:latin typeface="+mn-ea"/>
              </a:rPr>
              <a:t>git log</a:t>
            </a:r>
            <a:r>
              <a:rPr lang="zh-CN" altLang="en-US" sz="1200" dirty="0">
                <a:latin typeface="+mn-ea"/>
              </a:rPr>
              <a:t>查看日志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</a:pPr>
            <a:endParaRPr lang="en-US" altLang="zh-CN" sz="1200" dirty="0">
              <a:latin typeface="+mn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CE76D08-3327-43F6-A650-D90CA57490EF}"/>
              </a:ext>
            </a:extLst>
          </p:cNvPr>
          <p:cNvSpPr/>
          <p:nvPr/>
        </p:nvSpPr>
        <p:spPr>
          <a:xfrm>
            <a:off x="6804184" y="3609975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</a:p>
        </p:txBody>
      </p:sp>
      <p:sp>
        <p:nvSpPr>
          <p:cNvPr id="52" name="爆炸形: 8 pt  51">
            <a:extLst>
              <a:ext uri="{FF2B5EF4-FFF2-40B4-BE49-F238E27FC236}">
                <a16:creationId xmlns:a16="http://schemas.microsoft.com/office/drawing/2014/main" id="{45997538-8B95-4996-8490-AEE66AB796FA}"/>
              </a:ext>
            </a:extLst>
          </p:cNvPr>
          <p:cNvSpPr/>
          <p:nvPr/>
        </p:nvSpPr>
        <p:spPr>
          <a:xfrm>
            <a:off x="6090189" y="3451964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C19CEFAF-D977-4529-B3A8-EF23B5F5F6A6}"/>
              </a:ext>
            </a:extLst>
          </p:cNvPr>
          <p:cNvSpPr txBox="1"/>
          <p:nvPr/>
        </p:nvSpPr>
        <p:spPr>
          <a:xfrm>
            <a:off x="6804184" y="4015167"/>
            <a:ext cx="4069113" cy="1714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HEAD</a:t>
            </a:r>
            <a:r>
              <a:rPr lang="zh-CN" altLang="en-US" sz="1200" dirty="0">
                <a:latin typeface="+mn-ea"/>
              </a:rPr>
              <a:t>指向的版本就是当前版本，因此，</a:t>
            </a: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允许我们在版本的历史之间穿梭。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穿梭前，用</a:t>
            </a:r>
            <a:r>
              <a:rPr lang="en-US" altLang="zh-CN" sz="1200" dirty="0">
                <a:latin typeface="+mn-ea"/>
              </a:rPr>
              <a:t>git log</a:t>
            </a:r>
            <a:r>
              <a:rPr lang="zh-CN" altLang="en-US" sz="1200" dirty="0">
                <a:latin typeface="+mn-ea"/>
              </a:rPr>
              <a:t>可以查看提交历史，以便确定要回退到哪个版本。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要重返未来，用</a:t>
            </a:r>
            <a:r>
              <a:rPr lang="en-US" altLang="zh-CN" sz="1200" dirty="0">
                <a:latin typeface="+mn-ea"/>
              </a:rPr>
              <a:t>git </a:t>
            </a:r>
            <a:r>
              <a:rPr lang="en-US" altLang="zh-CN" sz="1200" dirty="0" err="1">
                <a:latin typeface="+mn-ea"/>
              </a:rPr>
              <a:t>reflog</a:t>
            </a:r>
            <a:r>
              <a:rPr lang="zh-CN" altLang="en-US" sz="1200" dirty="0">
                <a:latin typeface="+mn-ea"/>
              </a:rPr>
              <a:t>查看命令历史，以便确定要回到未来的哪个版本。</a:t>
            </a:r>
            <a:endParaRPr lang="en-US" altLang="zh-CN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905823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3.1 </a:t>
            </a:r>
            <a:r>
              <a:rPr lang="zh-CN" altLang="en-US" sz="2800" dirty="0">
                <a:solidFill>
                  <a:srgbClr val="C00000"/>
                </a:solidFill>
              </a:rPr>
              <a:t>基本操作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478CC7CC-8BBA-4CB4-AB7D-361A09D08AE0}"/>
              </a:ext>
            </a:extLst>
          </p:cNvPr>
          <p:cNvGrpSpPr/>
          <p:nvPr/>
        </p:nvGrpSpPr>
        <p:grpSpPr>
          <a:xfrm>
            <a:off x="615664" y="1292077"/>
            <a:ext cx="4108736" cy="4158394"/>
            <a:chOff x="615664" y="1292077"/>
            <a:chExt cx="4108736" cy="415839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C9F6B85-826F-494E-933E-AC763F6FCA9B}"/>
                </a:ext>
              </a:extLst>
            </p:cNvPr>
            <p:cNvGrpSpPr/>
            <p:nvPr/>
          </p:nvGrpSpPr>
          <p:grpSpPr>
            <a:xfrm>
              <a:off x="615664" y="1292077"/>
              <a:ext cx="4108736" cy="4158394"/>
              <a:chOff x="387064" y="1434952"/>
              <a:chExt cx="4108736" cy="4158394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49EB29F-5CFD-49F6-B181-3BBA4334FA66}"/>
                  </a:ext>
                </a:extLst>
              </p:cNvPr>
              <p:cNvSpPr txBox="1"/>
              <p:nvPr/>
            </p:nvSpPr>
            <p:spPr>
              <a:xfrm>
                <a:off x="426687" y="1914775"/>
                <a:ext cx="4069113" cy="36785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选择一个合适的地方，创建一个空目录（版本库）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初始化版本库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sz="1200" dirty="0">
                    <a:latin typeface="+mn-ea"/>
                  </a:rPr>
                  <a:t>新增文件</a:t>
                </a:r>
                <a:endParaRPr lang="en-US" altLang="zh-CN" sz="1200" dirty="0">
                  <a:latin typeface="+mn-ea"/>
                </a:endParaRPr>
              </a:p>
              <a:p>
                <a:pPr marL="285750" indent="-285750"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  <a:buFont typeface="Wingdings" panose="05000000000000000000" pitchFamily="2" charset="2"/>
                  <a:buChar char="l"/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  <a:p>
                <a:pPr>
                  <a:lnSpc>
                    <a:spcPct val="120000"/>
                  </a:lnSpc>
                  <a:spcAft>
                    <a:spcPts val="1200"/>
                  </a:spcAft>
                  <a:buClr>
                    <a:srgbClr val="006EFF"/>
                  </a:buClr>
                </a:pPr>
                <a:endParaRPr lang="en-US" altLang="zh-CN" sz="1200" dirty="0">
                  <a:latin typeface="+mn-ea"/>
                </a:endParaRPr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A4837DC1-93A6-4A32-A868-C5DA145F465F}"/>
                  </a:ext>
                </a:extLst>
              </p:cNvPr>
              <p:cNvGrpSpPr/>
              <p:nvPr/>
            </p:nvGrpSpPr>
            <p:grpSpPr>
              <a:xfrm>
                <a:off x="387064" y="1434952"/>
                <a:ext cx="3279623" cy="389560"/>
                <a:chOff x="290998" y="2608394"/>
                <a:chExt cx="3279623" cy="389560"/>
              </a:xfrm>
            </p:grpSpPr>
            <p:sp>
              <p:nvSpPr>
                <p:cNvPr id="12" name="TextBox 42">
                  <a:extLst>
                    <a:ext uri="{FF2B5EF4-FFF2-40B4-BE49-F238E27FC236}">
                      <a16:creationId xmlns:a16="http://schemas.microsoft.com/office/drawing/2014/main" id="{EE55B04C-5C70-43B9-868C-B7A2ECB39C1C}"/>
                    </a:ext>
                  </a:extLst>
                </p:cNvPr>
                <p:cNvSpPr txBox="1"/>
                <p:nvPr/>
              </p:nvSpPr>
              <p:spPr>
                <a:xfrm flipH="1">
                  <a:off x="290998" y="2608394"/>
                  <a:ext cx="1415772" cy="3808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基本操作流程</a:t>
                  </a:r>
                </a:p>
              </p:txBody>
            </p: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0470A998-2BED-4489-A2BD-28B226691CF5}"/>
                    </a:ext>
                  </a:extLst>
                </p:cNvPr>
                <p:cNvCxnSpPr/>
                <p:nvPr/>
              </p:nvCxnSpPr>
              <p:spPr>
                <a:xfrm flipV="1">
                  <a:off x="330621" y="2997954"/>
                  <a:ext cx="3240000" cy="0"/>
                </a:xfrm>
                <a:prstGeom prst="line">
                  <a:avLst/>
                </a:prstGeom>
                <a:ln w="9525" cmpd="dbl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5890BC1-CAE6-4421-89C0-D37568D5870B}"/>
                </a:ext>
              </a:extLst>
            </p:cNvPr>
            <p:cNvSpPr/>
            <p:nvPr/>
          </p:nvSpPr>
          <p:spPr>
            <a:xfrm>
              <a:off x="949039" y="2044874"/>
              <a:ext cx="3118136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latin typeface="Consolas" panose="020B0609020204030204" pitchFamily="49" charset="0"/>
                </a:rPr>
                <a:t>$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mkdir</a:t>
              </a:r>
              <a:r>
                <a:rPr lang="en-US" altLang="zh-CN" sz="1100" dirty="0">
                  <a:latin typeface="Consolas" panose="020B0609020204030204" pitchFamily="49" charset="0"/>
                </a:rPr>
                <a:t>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$ cd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$ 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pwd</a:t>
              </a:r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sz="1100" dirty="0">
                  <a:latin typeface="Consolas" panose="020B0609020204030204" pitchFamily="49" charset="0"/>
                </a:rPr>
                <a:t>/data/git/</a:t>
              </a:r>
              <a:r>
                <a:rPr lang="en-US" altLang="zh-CN" sz="1100" dirty="0" err="1">
                  <a:latin typeface="Consolas" panose="020B0609020204030204" pitchFamily="49" charset="0"/>
                </a:rPr>
                <a:t>learngit</a:t>
              </a:r>
              <a:endParaRPr lang="zh-CN" altLang="en-US" sz="1100" dirty="0">
                <a:latin typeface="Consolas" panose="020B0609020204030204" pitchFamily="49" charset="0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7DD59C55-B0C1-4C7E-B5D4-C2564FF8DE0D}"/>
              </a:ext>
            </a:extLst>
          </p:cNvPr>
          <p:cNvSpPr/>
          <p:nvPr/>
        </p:nvSpPr>
        <p:spPr>
          <a:xfrm>
            <a:off x="949038" y="3188313"/>
            <a:ext cx="468976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latin typeface="Consolas" panose="020B0609020204030204" pitchFamily="49" charset="0"/>
              </a:rPr>
              <a:t>$ git </a:t>
            </a:r>
            <a:r>
              <a:rPr lang="en-US" altLang="zh-CN" sz="1100" dirty="0" err="1">
                <a:latin typeface="Consolas" panose="020B0609020204030204" pitchFamily="49" charset="0"/>
              </a:rPr>
              <a:t>init</a:t>
            </a:r>
            <a:endParaRPr lang="en-US" altLang="zh-CN" sz="1100" dirty="0">
              <a:latin typeface="Consolas" panose="020B0609020204030204" pitchFamily="49" charset="0"/>
            </a:endParaRPr>
          </a:p>
          <a:p>
            <a:r>
              <a:rPr lang="en-US" altLang="zh-CN" sz="1100" dirty="0">
                <a:latin typeface="Consolas" panose="020B0609020204030204" pitchFamily="49" charset="0"/>
              </a:rPr>
              <a:t>$ </a:t>
            </a:r>
            <a:r>
              <a:rPr lang="en-US" altLang="zh-CN" sz="1100" dirty="0" err="1">
                <a:latin typeface="Consolas" panose="020B0609020204030204" pitchFamily="49" charset="0"/>
              </a:rPr>
              <a:t>ll</a:t>
            </a:r>
            <a:r>
              <a:rPr lang="zh-CN" altLang="en-US" sz="1100" dirty="0">
                <a:latin typeface="Consolas" panose="020B0609020204030204" pitchFamily="49" charset="0"/>
              </a:rPr>
              <a:t> </a:t>
            </a:r>
            <a:r>
              <a:rPr lang="en-US" altLang="zh-CN" sz="1100" dirty="0">
                <a:latin typeface="Consolas" panose="020B0609020204030204" pitchFamily="49" charset="0"/>
              </a:rPr>
              <a:t>–ah</a:t>
            </a:r>
          </a:p>
          <a:p>
            <a:r>
              <a:rPr lang="nl-NL" altLang="zh-CN" sz="1100" dirty="0">
                <a:latin typeface="Consolas" panose="020B0609020204030204" pitchFamily="49" charset="0"/>
              </a:rPr>
              <a:t>drwxr-xr-x 7 root root 4.0K Jan 11 17:32 .git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C92FFA0-AFB6-4F79-BE60-33E5AA822401}"/>
              </a:ext>
            </a:extLst>
          </p:cNvPr>
          <p:cNvSpPr/>
          <p:nvPr/>
        </p:nvSpPr>
        <p:spPr>
          <a:xfrm>
            <a:off x="949037" y="4276211"/>
            <a:ext cx="468976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latin typeface="Consolas" panose="020B0609020204030204" pitchFamily="49" charset="0"/>
              </a:rPr>
              <a:t>$ git add readme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$ git commit –m “add readme file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[master (root-commit) 3289742] add readme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1 file changed, 2 insertions(+)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create mode 100644 readme</a:t>
            </a:r>
          </a:p>
          <a:p>
            <a:endParaRPr lang="en-US" altLang="zh-CN" sz="1100" dirty="0">
              <a:latin typeface="Consolas" panose="020B0609020204030204" pitchFamily="49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1FE9B22-27F4-49F7-9103-DEA7882055BD}"/>
              </a:ext>
            </a:extLst>
          </p:cNvPr>
          <p:cNvSpPr/>
          <p:nvPr/>
        </p:nvSpPr>
        <p:spPr>
          <a:xfrm>
            <a:off x="6809995" y="1543999"/>
            <a:ext cx="32688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提交了版本，发现有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怎么办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!!!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爆炸形: 8 pt  25">
            <a:extLst>
              <a:ext uri="{FF2B5EF4-FFF2-40B4-BE49-F238E27FC236}">
                <a16:creationId xmlns:a16="http://schemas.microsoft.com/office/drawing/2014/main" id="{2D366561-D472-4734-B26A-752D53551275}"/>
              </a:ext>
            </a:extLst>
          </p:cNvPr>
          <p:cNvSpPr/>
          <p:nvPr/>
        </p:nvSpPr>
        <p:spPr>
          <a:xfrm>
            <a:off x="6096000" y="1385988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7F7BCAA-E227-49E9-926B-91FD89DBFD0D}"/>
              </a:ext>
            </a:extLst>
          </p:cNvPr>
          <p:cNvSpPr txBox="1"/>
          <p:nvPr/>
        </p:nvSpPr>
        <p:spPr>
          <a:xfrm>
            <a:off x="6809995" y="1949191"/>
            <a:ext cx="4069113" cy="1271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使用</a:t>
            </a:r>
            <a:r>
              <a:rPr lang="en-US" altLang="zh-CN" sz="1200" dirty="0">
                <a:latin typeface="+mn-ea"/>
              </a:rPr>
              <a:t>git reset –hard HEAD^ </a:t>
            </a:r>
            <a:r>
              <a:rPr lang="zh-CN" altLang="en-US" sz="1200" dirty="0">
                <a:latin typeface="+mn-ea"/>
              </a:rPr>
              <a:t>回滚至上个版本或指定</a:t>
            </a:r>
            <a:r>
              <a:rPr lang="en-US" altLang="zh-CN" sz="1200" dirty="0">
                <a:latin typeface="+mn-ea"/>
              </a:rPr>
              <a:t>commit id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使用</a:t>
            </a:r>
            <a:r>
              <a:rPr lang="en-US" altLang="zh-CN" sz="1200" dirty="0">
                <a:latin typeface="+mn-ea"/>
              </a:rPr>
              <a:t>git log</a:t>
            </a:r>
            <a:r>
              <a:rPr lang="zh-CN" altLang="en-US" sz="1200" dirty="0">
                <a:latin typeface="+mn-ea"/>
              </a:rPr>
              <a:t>查看日志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</a:pPr>
            <a:endParaRPr lang="en-US" altLang="zh-CN" sz="1200" dirty="0">
              <a:latin typeface="+mn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CE76D08-3327-43F6-A650-D90CA57490EF}"/>
              </a:ext>
            </a:extLst>
          </p:cNvPr>
          <p:cNvSpPr/>
          <p:nvPr/>
        </p:nvSpPr>
        <p:spPr>
          <a:xfrm>
            <a:off x="6804184" y="3609975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</a:p>
        </p:txBody>
      </p:sp>
      <p:sp>
        <p:nvSpPr>
          <p:cNvPr id="52" name="爆炸形: 8 pt  51">
            <a:extLst>
              <a:ext uri="{FF2B5EF4-FFF2-40B4-BE49-F238E27FC236}">
                <a16:creationId xmlns:a16="http://schemas.microsoft.com/office/drawing/2014/main" id="{45997538-8B95-4996-8490-AEE66AB796FA}"/>
              </a:ext>
            </a:extLst>
          </p:cNvPr>
          <p:cNvSpPr/>
          <p:nvPr/>
        </p:nvSpPr>
        <p:spPr>
          <a:xfrm>
            <a:off x="6090189" y="3451964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C19CEFAF-D977-4529-B3A8-EF23B5F5F6A6}"/>
              </a:ext>
            </a:extLst>
          </p:cNvPr>
          <p:cNvSpPr txBox="1"/>
          <p:nvPr/>
        </p:nvSpPr>
        <p:spPr>
          <a:xfrm>
            <a:off x="6804184" y="4015167"/>
            <a:ext cx="4438779" cy="1714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HEAD</a:t>
            </a:r>
            <a:r>
              <a:rPr lang="zh-CN" altLang="en-US" sz="1200" dirty="0">
                <a:latin typeface="+mn-ea"/>
              </a:rPr>
              <a:t>指向的版本就是当前版本，因此，</a:t>
            </a: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允许我们在版本的历史之间穿梭。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穿梭前，用</a:t>
            </a:r>
            <a:r>
              <a:rPr lang="en-US" altLang="zh-CN" sz="1200" dirty="0">
                <a:latin typeface="+mn-ea"/>
              </a:rPr>
              <a:t>git log</a:t>
            </a:r>
            <a:r>
              <a:rPr lang="zh-CN" altLang="en-US" sz="1200" dirty="0">
                <a:latin typeface="+mn-ea"/>
              </a:rPr>
              <a:t>可以查看提交历史，以便确定要回退到哪个版本。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要重返未来，用</a:t>
            </a:r>
            <a:r>
              <a:rPr lang="en-US" altLang="zh-CN" sz="1200" dirty="0">
                <a:latin typeface="+mn-ea"/>
              </a:rPr>
              <a:t>git </a:t>
            </a:r>
            <a:r>
              <a:rPr lang="en-US" altLang="zh-CN" sz="1200" dirty="0" err="1">
                <a:latin typeface="+mn-ea"/>
              </a:rPr>
              <a:t>reflog</a:t>
            </a:r>
            <a:r>
              <a:rPr lang="zh-CN" altLang="en-US" sz="1200" dirty="0">
                <a:latin typeface="+mn-ea"/>
              </a:rPr>
              <a:t>查看命令历史，以便确定要回到未来的哪个版本。</a:t>
            </a:r>
            <a:endParaRPr lang="en-US" altLang="zh-CN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409179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3.1 </a:t>
            </a:r>
            <a:r>
              <a:rPr lang="zh-CN" altLang="en-US" sz="2800" dirty="0">
                <a:solidFill>
                  <a:srgbClr val="C00000"/>
                </a:solidFill>
              </a:rPr>
              <a:t>基本操作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71FE9B22-27F4-49F7-9103-DEA7882055BD}"/>
              </a:ext>
            </a:extLst>
          </p:cNvPr>
          <p:cNvSpPr/>
          <p:nvPr/>
        </p:nvSpPr>
        <p:spPr>
          <a:xfrm>
            <a:off x="1399795" y="1374722"/>
            <a:ext cx="40078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内容有错误，但是已经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add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了怎么办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!!!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爆炸形: 8 pt  25">
            <a:extLst>
              <a:ext uri="{FF2B5EF4-FFF2-40B4-BE49-F238E27FC236}">
                <a16:creationId xmlns:a16="http://schemas.microsoft.com/office/drawing/2014/main" id="{2D366561-D472-4734-B26A-752D53551275}"/>
              </a:ext>
            </a:extLst>
          </p:cNvPr>
          <p:cNvSpPr/>
          <p:nvPr/>
        </p:nvSpPr>
        <p:spPr>
          <a:xfrm>
            <a:off x="685800" y="1216711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7F7BCAA-E227-49E9-926B-91FD89DBFD0D}"/>
              </a:ext>
            </a:extLst>
          </p:cNvPr>
          <p:cNvSpPr txBox="1"/>
          <p:nvPr/>
        </p:nvSpPr>
        <p:spPr>
          <a:xfrm>
            <a:off x="1399795" y="1779914"/>
            <a:ext cx="4069113" cy="1050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git reset HEAD readme</a:t>
            </a:r>
            <a:r>
              <a:rPr lang="zh-CN" altLang="en-US" sz="1200" dirty="0">
                <a:latin typeface="+mn-ea"/>
              </a:rPr>
              <a:t>，撤销暂存区的修改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git checkout – readme</a:t>
            </a:r>
            <a:r>
              <a:rPr lang="zh-CN" altLang="en-US" sz="1200" dirty="0">
                <a:latin typeface="+mn-ea"/>
              </a:rPr>
              <a:t>，撤销工作区的修改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endParaRPr lang="en-US" altLang="zh-CN" sz="1200" dirty="0">
              <a:latin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48CE338-5F8D-448B-8804-7902B80241D3}"/>
              </a:ext>
            </a:extLst>
          </p:cNvPr>
          <p:cNvSpPr txBox="1"/>
          <p:nvPr/>
        </p:nvSpPr>
        <p:spPr>
          <a:xfrm>
            <a:off x="685800" y="4747241"/>
            <a:ext cx="10829925" cy="1270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场景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：当你改乱了工作区某个文件的内容，想直接丢弃工作区的修改时，用命令</a:t>
            </a:r>
            <a:r>
              <a:rPr lang="en-US" altLang="zh-CN" sz="1200" dirty="0">
                <a:latin typeface="+mn-ea"/>
              </a:rPr>
              <a:t>git checkout -- file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场景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：当你不但改乱了工作区某个文件的内容，还添加到了暂存区时，想丢弃修改，分两步，第一步用命令</a:t>
            </a:r>
            <a:r>
              <a:rPr lang="en-US" altLang="zh-CN" sz="1200" dirty="0">
                <a:latin typeface="+mn-ea"/>
              </a:rPr>
              <a:t>git reset HEAD &lt;file&gt;</a:t>
            </a:r>
            <a:r>
              <a:rPr lang="zh-CN" altLang="en-US" sz="1200" dirty="0">
                <a:latin typeface="+mn-ea"/>
              </a:rPr>
              <a:t>，就回到了场景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，第二步按场景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操作。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场景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：已经提交了不合适的修改到版本库时，想要撤销本次提交，参考版本回退一节，不过前提是没有推送到远程库。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BE9F51E-E3D3-485C-8BC0-7533A21450E3}"/>
              </a:ext>
            </a:extLst>
          </p:cNvPr>
          <p:cNvSpPr/>
          <p:nvPr/>
        </p:nvSpPr>
        <p:spPr>
          <a:xfrm>
            <a:off x="7095745" y="1374722"/>
            <a:ext cx="38892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本地文件误删了怎么办，还能找回来吗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!!!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爆炸形: 8 pt  28">
            <a:extLst>
              <a:ext uri="{FF2B5EF4-FFF2-40B4-BE49-F238E27FC236}">
                <a16:creationId xmlns:a16="http://schemas.microsoft.com/office/drawing/2014/main" id="{913BE06D-4125-490C-A684-80A42F273C6D}"/>
              </a:ext>
            </a:extLst>
          </p:cNvPr>
          <p:cNvSpPr/>
          <p:nvPr/>
        </p:nvSpPr>
        <p:spPr>
          <a:xfrm>
            <a:off x="6381750" y="1216711"/>
            <a:ext cx="646935" cy="711068"/>
          </a:xfrm>
          <a:prstGeom prst="irregularSeal1">
            <a:avLst/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spc="0" normalizeH="0" baseline="0">
              <a:ln>
                <a:noFill/>
              </a:ln>
              <a:solidFill>
                <a:srgbClr val="C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D075A1F-76B5-4ED0-8227-A1D0703D30EF}"/>
              </a:ext>
            </a:extLst>
          </p:cNvPr>
          <p:cNvSpPr txBox="1"/>
          <p:nvPr/>
        </p:nvSpPr>
        <p:spPr>
          <a:xfrm>
            <a:off x="7095745" y="1779914"/>
            <a:ext cx="4781930" cy="1050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别着急，可以继续使用</a:t>
            </a:r>
            <a:r>
              <a:rPr lang="en-US" altLang="zh-CN" sz="1200" dirty="0">
                <a:latin typeface="+mn-ea"/>
              </a:rPr>
              <a:t>git checkout – filename</a:t>
            </a:r>
            <a:r>
              <a:rPr lang="zh-CN" altLang="en-US" sz="1200" dirty="0">
                <a:latin typeface="+mn-ea"/>
              </a:rPr>
              <a:t>命令找回来文件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如果不是误删，就是不想要这个文件了，可以使用如下命令：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endParaRPr lang="en-US" altLang="zh-CN" sz="1200" dirty="0">
              <a:latin typeface="+mn-ea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2FA5055-3A78-43DC-993D-D322627363EF}"/>
              </a:ext>
            </a:extLst>
          </p:cNvPr>
          <p:cNvSpPr/>
          <p:nvPr/>
        </p:nvSpPr>
        <p:spPr>
          <a:xfrm>
            <a:off x="7387939" y="2445352"/>
            <a:ext cx="311813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latin typeface="Consolas" panose="020B0609020204030204" pitchFamily="49" charset="0"/>
              </a:rPr>
              <a:t>$ git rm filename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$ git commit –m “remove filename”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[master d46f35e] remove readme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1 file changed, 1 deletion(-)</a:t>
            </a:r>
          </a:p>
          <a:p>
            <a:r>
              <a:rPr lang="en-US" altLang="zh-CN" sz="1100" dirty="0">
                <a:latin typeface="Consolas" panose="020B0609020204030204" pitchFamily="49" charset="0"/>
              </a:rPr>
              <a:t> delete mode 100644 readme</a:t>
            </a:r>
          </a:p>
        </p:txBody>
      </p:sp>
    </p:spTree>
    <p:extLst>
      <p:ext uri="{BB962C8B-B14F-4D97-AF65-F5344CB8AC3E}">
        <p14:creationId xmlns:p14="http://schemas.microsoft.com/office/powerpoint/2010/main" val="360829656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4.1 </a:t>
            </a:r>
            <a:r>
              <a:rPr lang="zh-CN" altLang="en-US" sz="2800" dirty="0">
                <a:solidFill>
                  <a:srgbClr val="C00000"/>
                </a:solidFill>
              </a:rPr>
              <a:t>远程仓库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6300D405-70FE-4AD6-BC15-BB7EB3B42CDF}"/>
              </a:ext>
            </a:extLst>
          </p:cNvPr>
          <p:cNvGrpSpPr/>
          <p:nvPr/>
        </p:nvGrpSpPr>
        <p:grpSpPr>
          <a:xfrm>
            <a:off x="387064" y="1434952"/>
            <a:ext cx="5118385" cy="2280957"/>
            <a:chOff x="387064" y="1434952"/>
            <a:chExt cx="5118385" cy="2280957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3E42841-8369-4907-900C-199BF2A122BC}"/>
                </a:ext>
              </a:extLst>
            </p:cNvPr>
            <p:cNvSpPr txBox="1"/>
            <p:nvPr/>
          </p:nvSpPr>
          <p:spPr>
            <a:xfrm>
              <a:off x="426686" y="1914775"/>
              <a:ext cx="5078763" cy="180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注册</a:t>
              </a: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zh-CN" altLang="en-US" sz="1200" dirty="0">
                  <a:latin typeface="+mn-ea"/>
                </a:rPr>
                <a:t>账号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设置</a:t>
              </a:r>
              <a:r>
                <a:rPr lang="en-US" altLang="zh-CN" sz="1200" dirty="0">
                  <a:latin typeface="+mn-ea"/>
                </a:rPr>
                <a:t>SSH Keys</a:t>
              </a:r>
              <a:r>
                <a:rPr lang="zh-CN" altLang="en-US" sz="1200" dirty="0">
                  <a:latin typeface="+mn-ea"/>
                </a:rPr>
                <a:t>，</a:t>
              </a:r>
              <a:r>
                <a:rPr lang="de-DE" altLang="zh-CN" sz="1200" dirty="0">
                  <a:latin typeface="+mn-ea"/>
                </a:rPr>
                <a:t>ssh-keygen -t rsa -C "youremail@exaple.com" 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在</a:t>
              </a: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en-US" altLang="zh-CN" sz="1200" dirty="0">
                  <a:latin typeface="+mn-ea"/>
                </a:rPr>
                <a:t> settings</a:t>
              </a:r>
              <a:r>
                <a:rPr lang="zh-CN" altLang="en-US" sz="1200" dirty="0">
                  <a:latin typeface="+mn-ea"/>
                </a:rPr>
                <a:t>页面设置</a:t>
              </a:r>
              <a:r>
                <a:rPr lang="en-US" altLang="zh-CN" sz="1200" dirty="0">
                  <a:latin typeface="+mn-ea"/>
                </a:rPr>
                <a:t>SSH Keys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zh-CN" altLang="en-US" sz="1200" dirty="0">
                  <a:latin typeface="+mn-ea"/>
                </a:rPr>
                <a:t>支持设置多个</a:t>
              </a:r>
              <a:r>
                <a:rPr lang="en-US" altLang="zh-CN" sz="1200" dirty="0">
                  <a:latin typeface="+mn-ea"/>
                </a:rPr>
                <a:t>SSH Key</a:t>
              </a:r>
              <a:r>
                <a:rPr lang="zh-CN" altLang="en-US" sz="1200" dirty="0">
                  <a:latin typeface="+mn-ea"/>
                </a:rPr>
                <a:t>。</a:t>
              </a:r>
              <a:endParaRPr lang="de-DE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006F728-02BB-40F2-9636-7DB2F22F51BF}"/>
                </a:ext>
              </a:extLst>
            </p:cNvPr>
            <p:cNvGrpSpPr/>
            <p:nvPr/>
          </p:nvGrpSpPr>
          <p:grpSpPr>
            <a:xfrm>
              <a:off x="387064" y="1434952"/>
              <a:ext cx="4359623" cy="389560"/>
              <a:chOff x="290998" y="2608394"/>
              <a:chExt cx="4359623" cy="389560"/>
            </a:xfrm>
          </p:grpSpPr>
          <p:sp>
            <p:nvSpPr>
              <p:cNvPr id="15" name="TextBox 42">
                <a:extLst>
                  <a:ext uri="{FF2B5EF4-FFF2-40B4-BE49-F238E27FC236}">
                    <a16:creationId xmlns:a16="http://schemas.microsoft.com/office/drawing/2014/main" id="{FE1AD2D8-B51C-400C-9273-C4B4F8821FF6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632178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设置</a:t>
                </a:r>
                <a:r>
                  <a:rPr lang="en-US" altLang="zh-CN" sz="16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github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账号</a:t>
                </a: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3D9E594-741B-4AFE-8211-5A12A334131E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432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F79BEBA-821E-4D15-91C1-0881369A4B56}"/>
              </a:ext>
            </a:extLst>
          </p:cNvPr>
          <p:cNvGrpSpPr/>
          <p:nvPr/>
        </p:nvGrpSpPr>
        <p:grpSpPr>
          <a:xfrm>
            <a:off x="380874" y="3715909"/>
            <a:ext cx="5118385" cy="2945754"/>
            <a:chOff x="387064" y="1434952"/>
            <a:chExt cx="5118385" cy="294575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F588AE7-ECCB-437F-8991-AAE078E33948}"/>
                </a:ext>
              </a:extLst>
            </p:cNvPr>
            <p:cNvSpPr txBox="1"/>
            <p:nvPr/>
          </p:nvSpPr>
          <p:spPr>
            <a:xfrm>
              <a:off x="426686" y="1914775"/>
              <a:ext cx="5078763" cy="2465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在</a:t>
              </a: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zh-CN" altLang="en-US" sz="1200" dirty="0">
                  <a:latin typeface="+mn-ea"/>
                </a:rPr>
                <a:t>新建名为</a:t>
              </a:r>
              <a:r>
                <a:rPr lang="en-US" altLang="zh-CN" sz="1200" dirty="0" err="1">
                  <a:latin typeface="+mn-ea"/>
                </a:rPr>
                <a:t>learngit</a:t>
              </a:r>
              <a:r>
                <a:rPr lang="zh-CN" altLang="en-US" sz="1200" dirty="0">
                  <a:latin typeface="+mn-ea"/>
                </a:rPr>
                <a:t>的新版本库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根据</a:t>
              </a: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zh-CN" altLang="en-US" sz="1200" dirty="0">
                  <a:latin typeface="+mn-ea"/>
                </a:rPr>
                <a:t>的提示，在本地仓库运行命令：</a:t>
              </a:r>
              <a:r>
                <a:rPr lang="en-US" altLang="zh-CN" sz="1200" dirty="0">
                  <a:latin typeface="+mn-ea"/>
                </a:rPr>
                <a:t>git remote add origin https://github.com/wonderclouds/learngit.git 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关联后，使用命令</a:t>
              </a:r>
              <a:r>
                <a:rPr lang="en-US" altLang="zh-CN" sz="1200" dirty="0">
                  <a:latin typeface="+mn-ea"/>
                </a:rPr>
                <a:t>git push -u origin master</a:t>
              </a:r>
              <a:r>
                <a:rPr lang="zh-CN" altLang="en-US" sz="1200" dirty="0">
                  <a:latin typeface="+mn-ea"/>
                </a:rPr>
                <a:t>第一次推送</a:t>
              </a:r>
              <a:r>
                <a:rPr lang="en-US" altLang="zh-CN" sz="1200" dirty="0">
                  <a:latin typeface="+mn-ea"/>
                </a:rPr>
                <a:t>master</a:t>
              </a:r>
              <a:r>
                <a:rPr lang="zh-CN" altLang="en-US" sz="1200" dirty="0">
                  <a:latin typeface="+mn-ea"/>
                </a:rPr>
                <a:t>分支的所有内容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此后，每次本地提交后，只要有必要，就可以使用命令</a:t>
              </a:r>
              <a:r>
                <a:rPr lang="en-US" altLang="zh-CN" sz="1200" dirty="0">
                  <a:latin typeface="+mn-ea"/>
                </a:rPr>
                <a:t>git push origin master</a:t>
              </a:r>
              <a:r>
                <a:rPr lang="zh-CN" altLang="en-US" sz="1200" dirty="0">
                  <a:latin typeface="+mn-ea"/>
                </a:rPr>
                <a:t>推送最新修改；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1047B810-5412-4AF3-8E29-CE74B8A3839C}"/>
                </a:ext>
              </a:extLst>
            </p:cNvPr>
            <p:cNvGrpSpPr/>
            <p:nvPr/>
          </p:nvGrpSpPr>
          <p:grpSpPr>
            <a:xfrm>
              <a:off x="387064" y="1434952"/>
              <a:ext cx="4359623" cy="389560"/>
              <a:chOff x="290998" y="2608394"/>
              <a:chExt cx="4359623" cy="389560"/>
            </a:xfrm>
          </p:grpSpPr>
          <p:sp>
            <p:nvSpPr>
              <p:cNvPr id="22" name="TextBox 42">
                <a:extLst>
                  <a:ext uri="{FF2B5EF4-FFF2-40B4-BE49-F238E27FC236}">
                    <a16:creationId xmlns:a16="http://schemas.microsoft.com/office/drawing/2014/main" id="{2F84ECB9-A533-438B-A2D2-11A71599A543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415772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设置远程仓库</a:t>
                </a:r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E692DD04-CEC9-4363-893D-AF2C01ECAE82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432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7148777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5.1 </a:t>
            </a:r>
            <a:r>
              <a:rPr lang="zh-CN" altLang="en-US" sz="2800" dirty="0">
                <a:solidFill>
                  <a:srgbClr val="C00000"/>
                </a:solidFill>
              </a:rPr>
              <a:t>分支与标签管理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3E42841-8369-4907-900C-199BF2A122BC}"/>
              </a:ext>
            </a:extLst>
          </p:cNvPr>
          <p:cNvSpPr txBox="1"/>
          <p:nvPr/>
        </p:nvSpPr>
        <p:spPr>
          <a:xfrm>
            <a:off x="426686" y="1914775"/>
            <a:ext cx="5078763" cy="217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创建</a:t>
            </a:r>
            <a:r>
              <a:rPr lang="en-US" altLang="zh-CN" sz="1200" dirty="0">
                <a:latin typeface="+mn-ea"/>
              </a:rPr>
              <a:t>dev</a:t>
            </a:r>
            <a:r>
              <a:rPr lang="zh-CN" altLang="en-US" sz="1200" dirty="0">
                <a:latin typeface="+mn-ea"/>
              </a:rPr>
              <a:t>分支：</a:t>
            </a:r>
            <a:r>
              <a:rPr lang="en-US" altLang="zh-CN" sz="1200" dirty="0">
                <a:latin typeface="+mn-ea"/>
              </a:rPr>
              <a:t>git checkout –b dev /git switch -c dev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查看分支 </a:t>
            </a:r>
            <a:r>
              <a:rPr lang="en-US" altLang="zh-CN" sz="1200" dirty="0">
                <a:latin typeface="+mn-ea"/>
              </a:rPr>
              <a:t>git branch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分支内容提交：</a:t>
            </a:r>
            <a:r>
              <a:rPr lang="en-US" altLang="zh-CN" sz="1200" dirty="0">
                <a:latin typeface="+mn-ea"/>
              </a:rPr>
              <a:t>git commit –a –m </a:t>
            </a:r>
            <a:r>
              <a:rPr lang="zh-CN" altLang="en-US" sz="1200" dirty="0">
                <a:latin typeface="+mn-ea"/>
              </a:rPr>
              <a:t>“</a:t>
            </a:r>
            <a:r>
              <a:rPr lang="en-US" altLang="zh-CN" sz="1200" dirty="0">
                <a:latin typeface="+mn-ea"/>
              </a:rPr>
              <a:t>update file</a:t>
            </a:r>
            <a:r>
              <a:rPr lang="zh-CN" altLang="en-US" sz="1200" dirty="0">
                <a:latin typeface="+mn-ea"/>
              </a:rPr>
              <a:t>“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切换至</a:t>
            </a:r>
            <a:r>
              <a:rPr lang="en-US" altLang="zh-CN" sz="1200" dirty="0">
                <a:latin typeface="+mn-ea"/>
              </a:rPr>
              <a:t>master</a:t>
            </a:r>
            <a:r>
              <a:rPr lang="zh-CN" altLang="en-US" sz="1200" dirty="0">
                <a:latin typeface="+mn-ea"/>
              </a:rPr>
              <a:t>分支：</a:t>
            </a:r>
            <a:r>
              <a:rPr lang="en-US" altLang="zh-CN" sz="1200" dirty="0">
                <a:latin typeface="+mn-ea"/>
              </a:rPr>
              <a:t>git checkout master/git switch master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合并分支：</a:t>
            </a:r>
            <a:r>
              <a:rPr lang="en-US" altLang="zh-CN" sz="1200" dirty="0">
                <a:latin typeface="+mn-ea"/>
              </a:rPr>
              <a:t>git merge</a:t>
            </a:r>
            <a:r>
              <a:rPr lang="zh-CN" altLang="en-US" sz="1200" dirty="0">
                <a:latin typeface="+mn-ea"/>
              </a:rPr>
              <a:t> </a:t>
            </a:r>
            <a:r>
              <a:rPr lang="en-US" altLang="zh-CN" sz="1200" dirty="0">
                <a:latin typeface="+mn-ea"/>
              </a:rPr>
              <a:t>dev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删除</a:t>
            </a:r>
            <a:r>
              <a:rPr lang="en-US" altLang="zh-CN" sz="1200" dirty="0">
                <a:latin typeface="+mn-ea"/>
              </a:rPr>
              <a:t>dev</a:t>
            </a:r>
            <a:r>
              <a:rPr lang="zh-CN" altLang="en-US" sz="1200" dirty="0">
                <a:latin typeface="+mn-ea"/>
              </a:rPr>
              <a:t>分支：</a:t>
            </a:r>
            <a:r>
              <a:rPr lang="en-US" altLang="zh-CN" sz="1200" dirty="0">
                <a:latin typeface="+mn-ea"/>
              </a:rPr>
              <a:t>git branch –d dev</a:t>
            </a:r>
          </a:p>
        </p:txBody>
      </p:sp>
    </p:spTree>
    <p:extLst>
      <p:ext uri="{BB962C8B-B14F-4D97-AF65-F5344CB8AC3E}">
        <p14:creationId xmlns:p14="http://schemas.microsoft.com/office/powerpoint/2010/main" val="393393005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5.1 </a:t>
            </a:r>
            <a:r>
              <a:rPr lang="zh-CN" altLang="en-US" sz="2800" dirty="0">
                <a:solidFill>
                  <a:srgbClr val="C00000"/>
                </a:solidFill>
              </a:rPr>
              <a:t>分支与标签管理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1A1CA34-5721-4A7C-8B82-5B95B9E9F937}"/>
              </a:ext>
            </a:extLst>
          </p:cNvPr>
          <p:cNvGrpSpPr/>
          <p:nvPr/>
        </p:nvGrpSpPr>
        <p:grpSpPr>
          <a:xfrm>
            <a:off x="615664" y="1292077"/>
            <a:ext cx="4108736" cy="4429237"/>
            <a:chOff x="387064" y="1434952"/>
            <a:chExt cx="4108736" cy="4429237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48E306D-9186-4C3A-A02A-427D622A4030}"/>
                </a:ext>
              </a:extLst>
            </p:cNvPr>
            <p:cNvSpPr txBox="1"/>
            <p:nvPr/>
          </p:nvSpPr>
          <p:spPr>
            <a:xfrm>
              <a:off x="426687" y="1914775"/>
              <a:ext cx="4069113" cy="3949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首先，</a:t>
              </a:r>
              <a:r>
                <a:rPr lang="en-US" altLang="zh-CN" sz="1200" dirty="0">
                  <a:latin typeface="+mn-ea"/>
                </a:rPr>
                <a:t>master</a:t>
              </a:r>
              <a:r>
                <a:rPr lang="zh-CN" altLang="en-US" sz="1200" dirty="0">
                  <a:latin typeface="+mn-ea"/>
                </a:rPr>
                <a:t>分支应该是非常稳定的，也就是仅用来发布新版本，平时不能在上面干活；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那在哪干活呢？干活都在</a:t>
              </a:r>
              <a:r>
                <a:rPr lang="en-US" altLang="zh-CN" sz="1200" dirty="0">
                  <a:latin typeface="+mn-ea"/>
                </a:rPr>
                <a:t>dev</a:t>
              </a:r>
              <a:r>
                <a:rPr lang="zh-CN" altLang="en-US" sz="1200" dirty="0">
                  <a:latin typeface="+mn-ea"/>
                </a:rPr>
                <a:t>分支上，也就是说，</a:t>
              </a:r>
              <a:r>
                <a:rPr lang="en-US" altLang="zh-CN" sz="1200" dirty="0">
                  <a:latin typeface="+mn-ea"/>
                </a:rPr>
                <a:t>dev</a:t>
              </a:r>
              <a:r>
                <a:rPr lang="zh-CN" altLang="en-US" sz="1200" dirty="0">
                  <a:latin typeface="+mn-ea"/>
                </a:rPr>
                <a:t>分支是不稳定的，到某个时候，比如</a:t>
              </a:r>
              <a:r>
                <a:rPr lang="en-US" altLang="zh-CN" sz="1200" dirty="0">
                  <a:latin typeface="+mn-ea"/>
                </a:rPr>
                <a:t>1.0</a:t>
              </a:r>
              <a:r>
                <a:rPr lang="zh-CN" altLang="en-US" sz="1200" dirty="0">
                  <a:latin typeface="+mn-ea"/>
                </a:rPr>
                <a:t>版本发布时，再把</a:t>
              </a:r>
              <a:r>
                <a:rPr lang="en-US" altLang="zh-CN" sz="1200" dirty="0">
                  <a:latin typeface="+mn-ea"/>
                </a:rPr>
                <a:t>dev</a:t>
              </a:r>
              <a:r>
                <a:rPr lang="zh-CN" altLang="en-US" sz="1200" dirty="0">
                  <a:latin typeface="+mn-ea"/>
                </a:rPr>
                <a:t>分支合并到</a:t>
              </a:r>
              <a:r>
                <a:rPr lang="en-US" altLang="zh-CN" sz="1200" dirty="0">
                  <a:latin typeface="+mn-ea"/>
                </a:rPr>
                <a:t>master</a:t>
              </a:r>
              <a:r>
                <a:rPr lang="zh-CN" altLang="en-US" sz="1200" dirty="0">
                  <a:latin typeface="+mn-ea"/>
                </a:rPr>
                <a:t>上，在</a:t>
              </a:r>
              <a:r>
                <a:rPr lang="en-US" altLang="zh-CN" sz="1200" dirty="0">
                  <a:latin typeface="+mn-ea"/>
                </a:rPr>
                <a:t>master</a:t>
              </a:r>
              <a:r>
                <a:rPr lang="zh-CN" altLang="en-US" sz="1200" dirty="0">
                  <a:latin typeface="+mn-ea"/>
                </a:rPr>
                <a:t>分支发布</a:t>
              </a:r>
              <a:r>
                <a:rPr lang="en-US" altLang="zh-CN" sz="1200" dirty="0">
                  <a:latin typeface="+mn-ea"/>
                </a:rPr>
                <a:t>1.0</a:t>
              </a:r>
              <a:r>
                <a:rPr lang="zh-CN" altLang="en-US" sz="1200" dirty="0">
                  <a:latin typeface="+mn-ea"/>
                </a:rPr>
                <a:t>版本；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/>
                <a:t>你和你的小伙伴们每个人都在</a:t>
              </a:r>
              <a:r>
                <a:rPr lang="en-US" altLang="zh-CN" sz="1200" dirty="0"/>
                <a:t>dev</a:t>
              </a:r>
              <a:r>
                <a:rPr lang="zh-CN" altLang="en-US" sz="1200" dirty="0"/>
                <a:t>分支上干活，每个人都有自己的分支，时不时地往</a:t>
              </a:r>
              <a:r>
                <a:rPr lang="en-US" altLang="zh-CN" sz="1200" dirty="0"/>
                <a:t>dev</a:t>
              </a:r>
              <a:r>
                <a:rPr lang="zh-CN" altLang="en-US" sz="1200" dirty="0"/>
                <a:t>分支上合并就可以了。</a:t>
              </a:r>
              <a:endParaRPr lang="en-US" altLang="zh-CN" sz="1200" dirty="0"/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合并分支时，加上</a:t>
              </a:r>
              <a:r>
                <a:rPr lang="en-US" altLang="zh-CN" sz="1200" dirty="0">
                  <a:latin typeface="+mn-ea"/>
                </a:rPr>
                <a:t>--no-ff</a:t>
              </a:r>
              <a:r>
                <a:rPr lang="zh-CN" altLang="en-US" sz="1200" dirty="0">
                  <a:latin typeface="+mn-ea"/>
                </a:rPr>
                <a:t>参数就可以用普通模式合并，合并后的历史有分支，能看出来曾经做过合并，而</a:t>
              </a:r>
              <a:r>
                <a:rPr lang="en-US" altLang="zh-CN" sz="1200" dirty="0">
                  <a:latin typeface="+mn-ea"/>
                </a:rPr>
                <a:t>fast forward</a:t>
              </a:r>
              <a:r>
                <a:rPr lang="zh-CN" altLang="en-US" sz="1200" dirty="0">
                  <a:latin typeface="+mn-ea"/>
                </a:rPr>
                <a:t>合并就看不出来曾经做过合并。</a:t>
              </a:r>
              <a:endParaRPr lang="en-US" altLang="zh-CN" sz="1200" dirty="0">
                <a:latin typeface="+mn-ea"/>
              </a:endParaRPr>
            </a:p>
            <a:p>
              <a:pPr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</a:pPr>
              <a:endParaRPr lang="en-US" altLang="zh-CN" sz="1200" dirty="0">
                <a:latin typeface="+mn-ea"/>
              </a:endParaRPr>
            </a:p>
            <a:p>
              <a:pPr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</a:pP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475DC93-DBDA-459D-A6AB-A103AF9843DF}"/>
                </a:ext>
              </a:extLst>
            </p:cNvPr>
            <p:cNvGrpSpPr/>
            <p:nvPr/>
          </p:nvGrpSpPr>
          <p:grpSpPr>
            <a:xfrm>
              <a:off x="387064" y="1434952"/>
              <a:ext cx="3279623" cy="389560"/>
              <a:chOff x="290998" y="2608394"/>
              <a:chExt cx="3279623" cy="389560"/>
            </a:xfrm>
          </p:grpSpPr>
          <p:sp>
            <p:nvSpPr>
              <p:cNvPr id="12" name="TextBox 42">
                <a:extLst>
                  <a:ext uri="{FF2B5EF4-FFF2-40B4-BE49-F238E27FC236}">
                    <a16:creationId xmlns:a16="http://schemas.microsoft.com/office/drawing/2014/main" id="{795E533C-482D-4048-ACCA-D1DCFE6B834F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005403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分支策略</a:t>
                </a:r>
              </a:p>
            </p:txBody>
          </p: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82AE7178-3A8E-4FB9-A5A9-092B453A8939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324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3315" name="Picture 3" descr="git-br-policy">
            <a:extLst>
              <a:ext uri="{FF2B5EF4-FFF2-40B4-BE49-F238E27FC236}">
                <a16:creationId xmlns:a16="http://schemas.microsoft.com/office/drawing/2014/main" id="{8114D597-F1D6-48FB-BF51-2F036B0E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238375"/>
            <a:ext cx="47434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15967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5.1 </a:t>
            </a:r>
            <a:r>
              <a:rPr lang="zh-CN" altLang="en-US" sz="2800" dirty="0">
                <a:solidFill>
                  <a:srgbClr val="C00000"/>
                </a:solidFill>
              </a:rPr>
              <a:t>分支与标签管理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3E42841-8369-4907-900C-199BF2A122BC}"/>
              </a:ext>
            </a:extLst>
          </p:cNvPr>
          <p:cNvSpPr txBox="1"/>
          <p:nvPr/>
        </p:nvSpPr>
        <p:spPr>
          <a:xfrm>
            <a:off x="426686" y="1914775"/>
            <a:ext cx="5078763" cy="2995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创建标签：</a:t>
            </a:r>
            <a:r>
              <a:rPr lang="en-US" altLang="zh-CN" sz="1200" dirty="0">
                <a:latin typeface="+mn-ea"/>
              </a:rPr>
              <a:t>git tag v1.0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查看标签：</a:t>
            </a:r>
            <a:r>
              <a:rPr lang="en-US" altLang="zh-CN" sz="1200" dirty="0">
                <a:latin typeface="+mn-ea"/>
              </a:rPr>
              <a:t>git tag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创建带有描述信息的标签：</a:t>
            </a:r>
            <a:r>
              <a:rPr lang="en-US" altLang="zh-CN" sz="1200" dirty="0">
                <a:latin typeface="+mn-ea"/>
              </a:rPr>
              <a:t>git tag -a v0.1 -m "version 0.1 released" 1094adb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用命令</a:t>
            </a:r>
            <a:r>
              <a:rPr lang="en-US" altLang="zh-CN" sz="1200" dirty="0">
                <a:latin typeface="+mn-ea"/>
              </a:rPr>
              <a:t>git show &lt;</a:t>
            </a:r>
            <a:r>
              <a:rPr lang="en-US" altLang="zh-CN" sz="1200" dirty="0" err="1">
                <a:latin typeface="+mn-ea"/>
              </a:rPr>
              <a:t>tagname</a:t>
            </a:r>
            <a:r>
              <a:rPr lang="en-US" altLang="zh-CN" sz="1200" dirty="0">
                <a:latin typeface="+mn-ea"/>
              </a:rPr>
              <a:t>&gt;</a:t>
            </a:r>
            <a:r>
              <a:rPr lang="zh-CN" altLang="en-US" sz="1200" dirty="0">
                <a:latin typeface="+mn-ea"/>
              </a:rPr>
              <a:t>可以看到说明文字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如果打错了，可以删除：</a:t>
            </a:r>
            <a:r>
              <a:rPr lang="en-US" altLang="zh-CN" sz="1200" dirty="0">
                <a:latin typeface="+mn-ea"/>
              </a:rPr>
              <a:t>git tag –d v0.1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还可以将标签推到远程仓库：</a:t>
            </a:r>
            <a:r>
              <a:rPr lang="en-US" altLang="zh-CN" sz="1200" dirty="0">
                <a:latin typeface="+mn-ea"/>
              </a:rPr>
              <a:t>git push origin v1.0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+mn-ea"/>
              </a:rPr>
              <a:t>删除远程标签需要先删除本地标签：</a:t>
            </a:r>
            <a:r>
              <a:rPr lang="en-US" altLang="zh-CN" sz="1200" dirty="0">
                <a:latin typeface="+mn-ea"/>
              </a:rPr>
              <a:t>git tag -d v0.9/git push origin :refs/tags/v0.9</a:t>
            </a:r>
          </a:p>
        </p:txBody>
      </p:sp>
    </p:spTree>
    <p:extLst>
      <p:ext uri="{BB962C8B-B14F-4D97-AF65-F5344CB8AC3E}">
        <p14:creationId xmlns:p14="http://schemas.microsoft.com/office/powerpoint/2010/main" val="260106219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/>
            <a:r>
              <a:rPr lang="en-US" altLang="zh-CN" sz="2800" dirty="0">
                <a:solidFill>
                  <a:srgbClr val="C00000"/>
                </a:solidFill>
              </a:rPr>
              <a:t>6.1 GITHUB</a:t>
            </a:r>
            <a:r>
              <a:rPr lang="zh-CN" altLang="en-US" sz="2800" dirty="0">
                <a:solidFill>
                  <a:srgbClr val="C00000"/>
                </a:solidFill>
              </a:rPr>
              <a:t>使用及个人主页搭建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9305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0708A0F-4105-49F1-B811-CCE269181672}"/>
              </a:ext>
            </a:extLst>
          </p:cNvPr>
          <p:cNvSpPr txBox="1"/>
          <p:nvPr/>
        </p:nvSpPr>
        <p:spPr>
          <a:xfrm>
            <a:off x="5461618" y="2019550"/>
            <a:ext cx="1863107" cy="1609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</a:pPr>
            <a:r>
              <a:rPr lang="en-US" altLang="zh-CN" sz="8800" dirty="0">
                <a:latin typeface="+mn-ea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147609238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>
            <a:spLocks noGrp="1"/>
          </p:cNvSpPr>
          <p:nvPr>
            <p:ph type="title"/>
          </p:nvPr>
        </p:nvSpPr>
        <p:spPr>
          <a:xfrm>
            <a:off x="393700" y="8273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zh-CN" altLang="en-US" b="1" dirty="0"/>
              <a:t>目录</a:t>
            </a:r>
            <a:endParaRPr b="1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C043503-0F3D-4A71-9C9A-B6ED0FA2E54B}"/>
              </a:ext>
            </a:extLst>
          </p:cNvPr>
          <p:cNvGrpSpPr/>
          <p:nvPr/>
        </p:nvGrpSpPr>
        <p:grpSpPr>
          <a:xfrm>
            <a:off x="1813609" y="1408293"/>
            <a:ext cx="3007728" cy="540000"/>
            <a:chOff x="1810434" y="2258649"/>
            <a:chExt cx="3007728" cy="540000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E60B2992-1B57-4E26-A5F3-432BD0BE6B01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6A0C8106-9B72-4B50-A8A1-638FE76F0552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E5A85CFD-F2E2-4499-8C07-A6111CD46A72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1</a:t>
                </a:r>
              </a:p>
            </p:txBody>
          </p:sp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BA2570A-77A2-40CA-A1BC-47A34AE29EF8}"/>
                </a:ext>
              </a:extLst>
            </p:cNvPr>
            <p:cNvSpPr txBox="1"/>
            <p:nvPr/>
          </p:nvSpPr>
          <p:spPr>
            <a:xfrm>
              <a:off x="2355628" y="2328593"/>
              <a:ext cx="24625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简介、安装配置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035279A-9F0B-4396-8007-753F27BC2FDD}"/>
              </a:ext>
            </a:extLst>
          </p:cNvPr>
          <p:cNvGrpSpPr/>
          <p:nvPr/>
        </p:nvGrpSpPr>
        <p:grpSpPr>
          <a:xfrm>
            <a:off x="1813609" y="2151243"/>
            <a:ext cx="3520689" cy="540000"/>
            <a:chOff x="1810434" y="2258649"/>
            <a:chExt cx="3520689" cy="540000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696427D1-0FC3-4FC6-B198-1B822E2596C9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93EC2A1A-971C-4CEF-8299-D2E5234C7D8B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A11C42DF-5F08-49D4-AF09-81814AA32191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2</a:t>
                </a:r>
              </a:p>
            </p:txBody>
          </p: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C90E794-5BAC-410C-9CC1-EC33FCE530E5}"/>
                </a:ext>
              </a:extLst>
            </p:cNvPr>
            <p:cNvSpPr txBox="1"/>
            <p:nvPr/>
          </p:nvSpPr>
          <p:spPr>
            <a:xfrm>
              <a:off x="2355628" y="2328593"/>
              <a:ext cx="29754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基本原理、工作流程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2448C94-FAA0-4255-A816-02CE44977A9E}"/>
              </a:ext>
            </a:extLst>
          </p:cNvPr>
          <p:cNvGrpSpPr/>
          <p:nvPr/>
        </p:nvGrpSpPr>
        <p:grpSpPr>
          <a:xfrm>
            <a:off x="1813609" y="2894191"/>
            <a:ext cx="2238286" cy="540000"/>
            <a:chOff x="1810434" y="2258649"/>
            <a:chExt cx="2238286" cy="540000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FEBD7B4E-F405-47BE-A1ED-A10522D36628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EAACE90-4C1C-4E34-9FA4-CC2B11710964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88540350-908B-48DB-8B1E-2CCC8076891A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3</a:t>
                </a:r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0E17601-AD72-41B6-90A6-AC9346B8C0B4}"/>
                </a:ext>
              </a:extLst>
            </p:cNvPr>
            <p:cNvSpPr txBox="1"/>
            <p:nvPr/>
          </p:nvSpPr>
          <p:spPr>
            <a:xfrm>
              <a:off x="2355628" y="2328593"/>
              <a:ext cx="16930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基本操作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439F897-4BEE-43C2-874F-A1F2DF3EBDBB}"/>
              </a:ext>
            </a:extLst>
          </p:cNvPr>
          <p:cNvGrpSpPr/>
          <p:nvPr/>
        </p:nvGrpSpPr>
        <p:grpSpPr>
          <a:xfrm>
            <a:off x="1813609" y="3631348"/>
            <a:ext cx="2238286" cy="540000"/>
            <a:chOff x="1810434" y="2258649"/>
            <a:chExt cx="2238286" cy="540000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8B6E0AAE-94C7-4AE8-8028-FB5EA29732B8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DCD20F3-7BD4-42D4-B80A-CCD8453FBAC6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9B04E053-6FFF-4A9D-9720-76F8B1B55CFC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4</a:t>
                </a:r>
              </a:p>
            </p:txBody>
          </p:sp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249FD10-0428-4790-8B16-7F95DF57B11F}"/>
                </a:ext>
              </a:extLst>
            </p:cNvPr>
            <p:cNvSpPr txBox="1"/>
            <p:nvPr/>
          </p:nvSpPr>
          <p:spPr>
            <a:xfrm>
              <a:off x="2355628" y="2328593"/>
              <a:ext cx="16930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远程仓库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20C80207-9AE4-4B61-9A51-ED352FD7E89E}"/>
              </a:ext>
            </a:extLst>
          </p:cNvPr>
          <p:cNvGrpSpPr/>
          <p:nvPr/>
        </p:nvGrpSpPr>
        <p:grpSpPr>
          <a:xfrm>
            <a:off x="1813609" y="4372896"/>
            <a:ext cx="3520689" cy="540000"/>
            <a:chOff x="1810434" y="2258649"/>
            <a:chExt cx="3520689" cy="540000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0B9B62EB-1C62-4651-8532-08AE43E99038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2C6FA2D4-D9E8-475D-BAA3-B059B85B06A3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6DB5FB27-1872-4164-A6B7-9E934927D9BC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5</a:t>
                </a:r>
              </a:p>
            </p:txBody>
          </p:sp>
        </p:grp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9E72C93F-C7EA-48F0-8C46-A3239138369E}"/>
                </a:ext>
              </a:extLst>
            </p:cNvPr>
            <p:cNvSpPr txBox="1"/>
            <p:nvPr/>
          </p:nvSpPr>
          <p:spPr>
            <a:xfrm>
              <a:off x="2355628" y="2328593"/>
              <a:ext cx="29754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分支管理及标签管理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F5EF18A-9C9E-4932-8C61-B3AD7370A61E}"/>
              </a:ext>
            </a:extLst>
          </p:cNvPr>
          <p:cNvGrpSpPr/>
          <p:nvPr/>
        </p:nvGrpSpPr>
        <p:grpSpPr>
          <a:xfrm>
            <a:off x="1813609" y="5110051"/>
            <a:ext cx="4084946" cy="540000"/>
            <a:chOff x="1810434" y="2258649"/>
            <a:chExt cx="4084946" cy="540000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76B1FA02-EF51-4CEE-80C0-6DBF87B84BA8}"/>
                </a:ext>
              </a:extLst>
            </p:cNvPr>
            <p:cNvGrpSpPr/>
            <p:nvPr/>
          </p:nvGrpSpPr>
          <p:grpSpPr>
            <a:xfrm>
              <a:off x="1810434" y="2258649"/>
              <a:ext cx="540000" cy="540000"/>
              <a:chOff x="2999740" y="1393190"/>
              <a:chExt cx="540000" cy="540000"/>
            </a:xfrm>
          </p:grpSpPr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B1898FF7-B4E9-4095-A0A0-E80169A77B21}"/>
                  </a:ext>
                </a:extLst>
              </p:cNvPr>
              <p:cNvSpPr/>
              <p:nvPr/>
            </p:nvSpPr>
            <p:spPr>
              <a:xfrm>
                <a:off x="2999740" y="1393190"/>
                <a:ext cx="540000" cy="540000"/>
              </a:xfrm>
              <a:prstGeom prst="ellipse">
                <a:avLst/>
              </a:prstGeom>
              <a:solidFill>
                <a:srgbClr val="006EFF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2DD20794-E075-4824-8827-1FCD4D2AC3B4}"/>
                  </a:ext>
                </a:extLst>
              </p:cNvPr>
              <p:cNvSpPr txBox="1"/>
              <p:nvPr/>
            </p:nvSpPr>
            <p:spPr>
              <a:xfrm>
                <a:off x="3089082" y="1433002"/>
                <a:ext cx="361315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chemeClr val="bg1"/>
                    </a:solidFill>
                    <a:latin typeface="方正粗黑宋简体" panose="02000000000000000000" pitchFamily="2" charset="-122"/>
                    <a:ea typeface="方正粗黑宋简体" panose="02000000000000000000" pitchFamily="2" charset="-122"/>
                  </a:rPr>
                  <a:t>6</a:t>
                </a:r>
              </a:p>
            </p:txBody>
          </p:sp>
        </p:grp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4AACD29-8A54-4D59-A275-CBBF0D5CA96E}"/>
                </a:ext>
              </a:extLst>
            </p:cNvPr>
            <p:cNvSpPr txBox="1"/>
            <p:nvPr/>
          </p:nvSpPr>
          <p:spPr>
            <a:xfrm>
              <a:off x="2355628" y="2328593"/>
              <a:ext cx="3539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GITHUB</a:t>
              </a:r>
              <a:r>
                <a:rPr lang="zh-CN" altLang="en-US" sz="2000" dirty="0">
                  <a:solidFill>
                    <a:srgbClr val="006EFF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</a:rPr>
                <a:t>使用及个人主页搭建</a:t>
              </a:r>
            </a:p>
          </p:txBody>
        </p: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BFC95783-1315-4BDE-85EE-BDC2BD211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0" y="1904683"/>
            <a:ext cx="6286109" cy="405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9909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</a:t>
            </a:r>
            <a:r>
              <a:rPr lang="en-US" altLang="zh-CN" sz="2800" dirty="0">
                <a:solidFill>
                  <a:srgbClr val="C00000"/>
                </a:solidFill>
              </a:rPr>
              <a:t>.1 </a:t>
            </a:r>
            <a:r>
              <a:rPr lang="zh-CN" altLang="en-US" sz="2800" dirty="0">
                <a:solidFill>
                  <a:srgbClr val="C00000"/>
                </a:solidFill>
              </a:rPr>
              <a:t>简述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1026" name="Picture 2" descr="https://timgsa.baidu.com/timg?image&amp;quality=80&amp;size=b9999_10000&amp;sec=1578735937922&amp;di=d02cc7dc0c2bcc4897a12df24c640700&amp;imgtype=jpg&amp;src=http%3A%2F%2Fimg0.imgtn.bdimg.com%2Fit%2Fu%3D1862345510%2C2917307368%26fm%3D214%26gp%3D0.jpg">
            <a:extLst>
              <a:ext uri="{FF2B5EF4-FFF2-40B4-BE49-F238E27FC236}">
                <a16:creationId xmlns:a16="http://schemas.microsoft.com/office/drawing/2014/main" id="{B65665BF-21C3-4076-AA4A-72061B997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213" y="1914775"/>
            <a:ext cx="30861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9366381-179A-4BC5-94B5-B8D510E13654}"/>
              </a:ext>
            </a:extLst>
          </p:cNvPr>
          <p:cNvSpPr txBox="1"/>
          <p:nvPr/>
        </p:nvSpPr>
        <p:spPr>
          <a:xfrm>
            <a:off x="426687" y="1914775"/>
            <a:ext cx="7507638" cy="2378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是由</a:t>
            </a:r>
            <a:r>
              <a:rPr lang="en-US" altLang="zh-CN" sz="1200" dirty="0">
                <a:latin typeface="+mn-ea"/>
              </a:rPr>
              <a:t>Linux</a:t>
            </a:r>
            <a:r>
              <a:rPr lang="zh-CN" altLang="en-US" sz="1200" dirty="0">
                <a:latin typeface="+mn-ea"/>
              </a:rPr>
              <a:t>之父</a:t>
            </a:r>
            <a:r>
              <a:rPr lang="en-US" altLang="zh-CN" sz="1200" dirty="0">
                <a:latin typeface="+mn-ea"/>
              </a:rPr>
              <a:t>Linus</a:t>
            </a:r>
            <a:r>
              <a:rPr lang="zh-CN" altLang="en-US" sz="1200" dirty="0">
                <a:latin typeface="+mn-ea"/>
              </a:rPr>
              <a:t>开发的，在</a:t>
            </a:r>
            <a:r>
              <a:rPr lang="en-US" altLang="zh-CN" sz="1200" dirty="0">
                <a:latin typeface="+mn-ea"/>
              </a:rPr>
              <a:t>2005</a:t>
            </a:r>
            <a:r>
              <a:rPr lang="zh-CN" altLang="en-US" sz="1200" dirty="0">
                <a:latin typeface="+mn-ea"/>
              </a:rPr>
              <a:t>年</a:t>
            </a:r>
            <a:r>
              <a:rPr lang="en-US" altLang="zh-CN" sz="1200" dirty="0">
                <a:latin typeface="+mn-ea"/>
              </a:rPr>
              <a:t>4</a:t>
            </a:r>
            <a:r>
              <a:rPr lang="zh-CN" altLang="en-US" sz="1200" dirty="0">
                <a:latin typeface="+mn-ea"/>
              </a:rPr>
              <a:t>月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号开始开发，到 </a:t>
            </a:r>
            <a:r>
              <a:rPr lang="en-US" altLang="zh-CN" sz="1200" dirty="0">
                <a:latin typeface="+mn-ea"/>
              </a:rPr>
              <a:t>4.7 </a:t>
            </a:r>
            <a:r>
              <a:rPr lang="zh-CN" altLang="en-US" sz="1200" dirty="0">
                <a:latin typeface="+mn-ea"/>
              </a:rPr>
              <a:t>仅四天时间</a:t>
            </a: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就可以投入使用了。到同年</a:t>
            </a:r>
            <a:r>
              <a:rPr lang="en-US" altLang="zh-CN" sz="1200" dirty="0">
                <a:latin typeface="+mn-ea"/>
              </a:rPr>
              <a:t>6</a:t>
            </a:r>
            <a:r>
              <a:rPr lang="zh-CN" altLang="en-US" sz="1200" dirty="0">
                <a:latin typeface="+mn-ea"/>
              </a:rPr>
              <a:t>月份，</a:t>
            </a:r>
            <a:r>
              <a:rPr lang="en-US" altLang="zh-CN" sz="1200" dirty="0">
                <a:latin typeface="+mn-ea"/>
              </a:rPr>
              <a:t>Linux</a:t>
            </a:r>
            <a:r>
              <a:rPr lang="zh-CN" altLang="en-US" sz="1200" dirty="0">
                <a:latin typeface="+mn-ea"/>
              </a:rPr>
              <a:t>已经在使用</a:t>
            </a: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管理代码了。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Linux</a:t>
            </a:r>
            <a:r>
              <a:rPr lang="zh-CN" altLang="en-US" sz="1200" dirty="0">
                <a:latin typeface="+mn-ea"/>
              </a:rPr>
              <a:t>版本管理最早是通过手工合并代码的方式进行的，不使用</a:t>
            </a:r>
            <a:r>
              <a:rPr lang="en-US" altLang="zh-CN" sz="1200" dirty="0">
                <a:latin typeface="+mn-ea"/>
              </a:rPr>
              <a:t>CVS</a:t>
            </a:r>
            <a:r>
              <a:rPr lang="zh-CN" altLang="en-US" sz="1200" dirty="0">
                <a:latin typeface="+mn-ea"/>
              </a:rPr>
              <a:t>的原因就是</a:t>
            </a:r>
            <a:r>
              <a:rPr lang="en-US" altLang="zh-CN" sz="1200" dirty="0">
                <a:latin typeface="+mn-ea"/>
              </a:rPr>
              <a:t>Linus</a:t>
            </a:r>
            <a:r>
              <a:rPr lang="zh-CN" altLang="en-US" sz="1200" dirty="0">
                <a:latin typeface="+mn-ea"/>
              </a:rPr>
              <a:t>坚决反对这种集中式的版本管理工具。而迫于其他开发者的压力，</a:t>
            </a:r>
            <a:r>
              <a:rPr lang="en-US" altLang="zh-CN" sz="1200" dirty="0">
                <a:latin typeface="+mn-ea"/>
              </a:rPr>
              <a:t>Linus</a:t>
            </a:r>
            <a:r>
              <a:rPr lang="zh-CN" altLang="en-US" sz="1200" dirty="0">
                <a:latin typeface="+mn-ea"/>
              </a:rPr>
              <a:t>最后决定使用</a:t>
            </a:r>
            <a:r>
              <a:rPr lang="en-US" altLang="zh-CN" sz="1200" dirty="0" err="1">
                <a:latin typeface="+mn-ea"/>
              </a:rPr>
              <a:t>BitKeeper</a:t>
            </a:r>
            <a:r>
              <a:rPr lang="zh-CN" altLang="en-US" sz="1200" dirty="0">
                <a:latin typeface="+mn-ea"/>
              </a:rPr>
              <a:t>一种分布式的版本管理工具。与集中式不同，使用分布式的版本管理工具每个人都可以在本地进行版本的管理，如日志提交、代码提交、创建</a:t>
            </a:r>
            <a:r>
              <a:rPr lang="en-US" altLang="zh-CN" sz="1200" dirty="0">
                <a:latin typeface="+mn-ea"/>
              </a:rPr>
              <a:t>tag</a:t>
            </a:r>
            <a:r>
              <a:rPr lang="zh-CN" altLang="en-US" sz="1200" dirty="0">
                <a:latin typeface="+mn-ea"/>
              </a:rPr>
              <a:t>和分支、合并分支等等操作。</a:t>
            </a: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/>
              <a:t>2005</a:t>
            </a:r>
            <a:r>
              <a:rPr lang="zh-CN" altLang="en-US" sz="1200" dirty="0"/>
              <a:t>年</a:t>
            </a:r>
            <a:r>
              <a:rPr lang="en-US" altLang="zh-CN" sz="1200" dirty="0"/>
              <a:t>4</a:t>
            </a:r>
            <a:r>
              <a:rPr lang="zh-CN" altLang="en-US" sz="1200" dirty="0"/>
              <a:t>月，</a:t>
            </a:r>
            <a:r>
              <a:rPr lang="en-US" altLang="zh-CN" sz="1200" dirty="0"/>
              <a:t>Andrew </a:t>
            </a:r>
            <a:r>
              <a:rPr lang="en-US" altLang="zh-CN" sz="1200" dirty="0" err="1"/>
              <a:t>Tridgell</a:t>
            </a:r>
            <a:r>
              <a:rPr lang="en-US" altLang="zh-CN" sz="1200" dirty="0"/>
              <a:t> </a:t>
            </a:r>
            <a:r>
              <a:rPr lang="zh-CN" altLang="en-US" sz="1200" dirty="0"/>
              <a:t>为了开发一个可以与</a:t>
            </a:r>
            <a:r>
              <a:rPr lang="en-US" altLang="zh-CN" sz="1200" dirty="0" err="1"/>
              <a:t>BitKeeper</a:t>
            </a:r>
            <a:r>
              <a:rPr lang="zh-CN" altLang="en-US" sz="1200" dirty="0"/>
              <a:t>交互的工具，试图反编译</a:t>
            </a:r>
            <a:r>
              <a:rPr lang="en-US" altLang="zh-CN" sz="1200" dirty="0" err="1"/>
              <a:t>BitKeeper</a:t>
            </a:r>
            <a:r>
              <a:rPr lang="zh-CN" altLang="en-US" sz="1200" dirty="0"/>
              <a:t>。这让开发该软件的公司</a:t>
            </a:r>
            <a:r>
              <a:rPr lang="en-US" altLang="zh-CN" sz="1200" dirty="0" err="1"/>
              <a:t>BitMover</a:t>
            </a:r>
            <a:r>
              <a:rPr lang="zh-CN" altLang="en-US" sz="1200" dirty="0"/>
              <a:t>得知并取消了</a:t>
            </a:r>
            <a:r>
              <a:rPr lang="en-US" altLang="zh-CN" sz="1200" dirty="0"/>
              <a:t>Linux</a:t>
            </a:r>
            <a:r>
              <a:rPr lang="zh-CN" altLang="en-US" sz="1200" dirty="0"/>
              <a:t>社区免费试用</a:t>
            </a:r>
            <a:r>
              <a:rPr lang="en-US" altLang="zh-CN" sz="1200" dirty="0" err="1"/>
              <a:t>BitKeeper</a:t>
            </a:r>
            <a:r>
              <a:rPr lang="zh-CN" altLang="en-US" sz="1200" dirty="0"/>
              <a:t>的权利。这也成为了</a:t>
            </a:r>
            <a:r>
              <a:rPr lang="en-US" altLang="zh-CN" sz="1200" dirty="0"/>
              <a:t>Linus</a:t>
            </a:r>
            <a:r>
              <a:rPr lang="zh-CN" altLang="en-US" sz="1200" dirty="0"/>
              <a:t>开发</a:t>
            </a:r>
            <a:r>
              <a:rPr lang="en-US" altLang="zh-CN" sz="1200" dirty="0"/>
              <a:t>Git</a:t>
            </a:r>
            <a:r>
              <a:rPr lang="zh-CN" altLang="en-US" sz="1200" dirty="0"/>
              <a:t>的契机，促进了</a:t>
            </a:r>
            <a:r>
              <a:rPr lang="en-US" altLang="zh-CN" sz="1200" dirty="0"/>
              <a:t>Git</a:t>
            </a:r>
            <a:r>
              <a:rPr lang="zh-CN" altLang="en-US" sz="1200" dirty="0"/>
              <a:t>这一伟大作品的诞生。</a:t>
            </a:r>
            <a:endParaRPr lang="en-US" altLang="zh-CN" sz="1200" dirty="0">
              <a:latin typeface="+mn-ea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5FBEFF-F0CE-4EE6-98A1-7B9A70D0F24F}"/>
              </a:ext>
            </a:extLst>
          </p:cNvPr>
          <p:cNvGrpSpPr/>
          <p:nvPr/>
        </p:nvGrpSpPr>
        <p:grpSpPr>
          <a:xfrm>
            <a:off x="387064" y="1434952"/>
            <a:ext cx="2055623" cy="389560"/>
            <a:chOff x="290998" y="2608394"/>
            <a:chExt cx="2055623" cy="389560"/>
          </a:xfrm>
        </p:grpSpPr>
        <p:sp>
          <p:nvSpPr>
            <p:cNvPr id="14" name="TextBox 42">
              <a:extLst>
                <a:ext uri="{FF2B5EF4-FFF2-40B4-BE49-F238E27FC236}">
                  <a16:creationId xmlns:a16="http://schemas.microsoft.com/office/drawing/2014/main" id="{34313448-9DF4-470E-AC91-49D2F17F6AF4}"/>
                </a:ext>
              </a:extLst>
            </p:cNvPr>
            <p:cNvSpPr txBox="1"/>
            <p:nvPr/>
          </p:nvSpPr>
          <p:spPr>
            <a:xfrm flipH="1">
              <a:off x="290998" y="2608394"/>
              <a:ext cx="938077" cy="3808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GIT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兴起</a:t>
              </a: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262159A-A451-45BC-BB8C-D429E4C4EC5B}"/>
                </a:ext>
              </a:extLst>
            </p:cNvPr>
            <p:cNvCxnSpPr/>
            <p:nvPr/>
          </p:nvCxnSpPr>
          <p:spPr>
            <a:xfrm flipV="1">
              <a:off x="330621" y="2997954"/>
              <a:ext cx="2016000" cy="0"/>
            </a:xfrm>
            <a:prstGeom prst="line">
              <a:avLst/>
            </a:prstGeom>
            <a:ln w="9525" cmpd="dbl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774644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</a:t>
            </a:r>
            <a:r>
              <a:rPr lang="en-US" altLang="zh-CN" sz="2800" dirty="0">
                <a:solidFill>
                  <a:srgbClr val="C00000"/>
                </a:solidFill>
              </a:rPr>
              <a:t>.1 </a:t>
            </a:r>
            <a:r>
              <a:rPr lang="zh-CN" altLang="en-US" sz="2800" dirty="0">
                <a:solidFill>
                  <a:srgbClr val="C00000"/>
                </a:solidFill>
              </a:rPr>
              <a:t>简述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9366381-179A-4BC5-94B5-B8D510E13654}"/>
              </a:ext>
            </a:extLst>
          </p:cNvPr>
          <p:cNvSpPr txBox="1"/>
          <p:nvPr/>
        </p:nvSpPr>
        <p:spPr>
          <a:xfrm>
            <a:off x="426687" y="1914775"/>
            <a:ext cx="7507638" cy="193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Source Code Pro" panose="020B0509030403020204" pitchFamily="49" charset="0"/>
              </a:rPr>
              <a:t>集中式的版本控制系统都有一个单一的集中管理的服务器，保存所有文件的修订版本，而协同工作的人们都通过客户端连到这台服务器，取出最新的文件或者提交更新。</a:t>
            </a:r>
            <a:endParaRPr lang="en-US" altLang="zh-CN" sz="1200" dirty="0">
              <a:latin typeface="Source Code Pro" panose="020B0509030403020204" pitchFamily="49" charset="0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zh-CN" altLang="en-US" sz="1200" dirty="0">
                <a:latin typeface="Source Code Pro" panose="020B0509030403020204" pitchFamily="49" charset="0"/>
              </a:rPr>
              <a:t>在分布式版本控制系统中，客户端并不只提取最新版本的文件快照，而是把原始的代码仓库完整地镜像下来。这么一来，任何一处协同工作用的服务器发生故障，事后都可以用任何一个镜像出来的本地仓库恢复。这类系统都可以指定和若干不同的远端代码仓库进行交互。籍此，你就可以在同一个项目中，分别和不同工作小组的人相互协作。你可以根据需要设定不同的协作流程。</a:t>
            </a:r>
            <a:endParaRPr lang="zh-CN" altLang="en-US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endParaRPr lang="en-US" altLang="zh-CN" sz="1200" dirty="0">
              <a:latin typeface="+mn-ea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5FBEFF-F0CE-4EE6-98A1-7B9A70D0F24F}"/>
              </a:ext>
            </a:extLst>
          </p:cNvPr>
          <p:cNvGrpSpPr/>
          <p:nvPr/>
        </p:nvGrpSpPr>
        <p:grpSpPr>
          <a:xfrm>
            <a:off x="387064" y="1434952"/>
            <a:ext cx="3445174" cy="389560"/>
            <a:chOff x="290998" y="2608394"/>
            <a:chExt cx="3445174" cy="389560"/>
          </a:xfrm>
        </p:grpSpPr>
        <p:sp>
          <p:nvSpPr>
            <p:cNvPr id="14" name="TextBox 42">
              <a:extLst>
                <a:ext uri="{FF2B5EF4-FFF2-40B4-BE49-F238E27FC236}">
                  <a16:creationId xmlns:a16="http://schemas.microsoft.com/office/drawing/2014/main" id="{34313448-9DF4-470E-AC91-49D2F17F6AF4}"/>
                </a:ext>
              </a:extLst>
            </p:cNvPr>
            <p:cNvSpPr txBox="1"/>
            <p:nvPr/>
          </p:nvSpPr>
          <p:spPr>
            <a:xfrm flipH="1">
              <a:off x="290998" y="2608394"/>
              <a:ext cx="3445174" cy="3808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集中式（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SVN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） 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VS. 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分布式（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GIT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）</a:t>
              </a: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0262159A-A451-45BC-BB8C-D429E4C4EC5B}"/>
                </a:ext>
              </a:extLst>
            </p:cNvPr>
            <p:cNvCxnSpPr/>
            <p:nvPr/>
          </p:nvCxnSpPr>
          <p:spPr>
            <a:xfrm flipV="1">
              <a:off x="330621" y="2997954"/>
              <a:ext cx="3240000" cy="0"/>
            </a:xfrm>
            <a:prstGeom prst="line">
              <a:avLst/>
            </a:prstGeom>
            <a:ln w="9525" cmpd="dbl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078DAAAA-94CD-4201-BC8B-4D31EB1E6BEB}"/>
              </a:ext>
            </a:extLst>
          </p:cNvPr>
          <p:cNvSpPr txBox="1"/>
          <p:nvPr/>
        </p:nvSpPr>
        <p:spPr>
          <a:xfrm>
            <a:off x="426687" y="4154115"/>
            <a:ext cx="7507638" cy="2687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SVN</a:t>
            </a:r>
            <a:r>
              <a:rPr lang="zh-CN" altLang="en-US" sz="1200" dirty="0">
                <a:latin typeface="+mn-ea"/>
              </a:rPr>
              <a:t>优点： 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 管理方便，逻辑明确，符合一般人思维习惯。 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 易于管理，集中式服务器更能保证安全性。 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、 代码一致性非常高。 </a:t>
            </a:r>
            <a:r>
              <a:rPr lang="en-US" altLang="zh-CN" sz="1200" dirty="0">
                <a:latin typeface="+mn-ea"/>
              </a:rPr>
              <a:t>4</a:t>
            </a:r>
            <a:r>
              <a:rPr lang="zh-CN" altLang="en-US" sz="1200" dirty="0">
                <a:latin typeface="+mn-ea"/>
              </a:rPr>
              <a:t>、 适合开发人数不多的项目开发。 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SVN</a:t>
            </a:r>
            <a:r>
              <a:rPr lang="zh-CN" altLang="en-US" sz="1200" dirty="0">
                <a:latin typeface="+mn-ea"/>
              </a:rPr>
              <a:t>缺点： 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 服务器压力太大，数据库容量暴增。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 如果不能连接到服务器上，基本上不可以工作，看上面第二步，如果服务器不能连接上，就不能提交，还原，对比等等。 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、 不适合开源开发。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优点： 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、适合分布式开发，强调个体。 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、公共服务器压力和数据量都不会太大。 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、速度快、灵活。 </a:t>
            </a:r>
            <a:r>
              <a:rPr lang="en-US" altLang="zh-CN" sz="1200" dirty="0">
                <a:latin typeface="+mn-ea"/>
              </a:rPr>
              <a:t>4</a:t>
            </a:r>
            <a:r>
              <a:rPr lang="zh-CN" altLang="en-US" sz="1200" dirty="0">
                <a:latin typeface="+mn-ea"/>
              </a:rPr>
              <a:t>、任意两个开发者之间可以很容易的解决冲突。 </a:t>
            </a:r>
            <a:r>
              <a:rPr lang="en-US" altLang="zh-CN" sz="1200" dirty="0">
                <a:latin typeface="+mn-ea"/>
              </a:rPr>
              <a:t>5</a:t>
            </a:r>
            <a:r>
              <a:rPr lang="zh-CN" altLang="en-US" sz="1200" dirty="0">
                <a:latin typeface="+mn-ea"/>
              </a:rPr>
              <a:t>、离线工作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r>
              <a:rPr lang="en-US" altLang="zh-CN" sz="1200" dirty="0">
                <a:latin typeface="+mn-ea"/>
              </a:rPr>
              <a:t>GIT</a:t>
            </a:r>
            <a:r>
              <a:rPr lang="zh-CN" altLang="en-US" sz="1200" dirty="0">
                <a:latin typeface="+mn-ea"/>
              </a:rPr>
              <a:t>缺点： 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、学习周期相对而言比较长。  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、不符合常规思维。 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、代码保密性差，一旦开发者把整个库克隆下来就可以完全公开所有代码和版本信息。</a:t>
            </a:r>
            <a:endParaRPr lang="en-US" altLang="zh-CN" sz="1200" dirty="0"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1200"/>
              </a:spcAft>
              <a:buClr>
                <a:srgbClr val="006EFF"/>
              </a:buClr>
              <a:buFont typeface="Wingdings" panose="05000000000000000000" pitchFamily="2" charset="2"/>
              <a:buChar char="l"/>
            </a:pPr>
            <a:endParaRPr lang="en-US" altLang="zh-CN" sz="1200" dirty="0">
              <a:latin typeface="+mn-ea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8AFE780-7C2C-44F3-90F5-17E4AD464ADE}"/>
              </a:ext>
            </a:extLst>
          </p:cNvPr>
          <p:cNvGrpSpPr/>
          <p:nvPr/>
        </p:nvGrpSpPr>
        <p:grpSpPr>
          <a:xfrm>
            <a:off x="387064" y="3674292"/>
            <a:ext cx="2487623" cy="389560"/>
            <a:chOff x="290998" y="2608394"/>
            <a:chExt cx="2487623" cy="389560"/>
          </a:xfrm>
        </p:grpSpPr>
        <p:sp>
          <p:nvSpPr>
            <p:cNvPr id="18" name="TextBox 42">
              <a:extLst>
                <a:ext uri="{FF2B5EF4-FFF2-40B4-BE49-F238E27FC236}">
                  <a16:creationId xmlns:a16="http://schemas.microsoft.com/office/drawing/2014/main" id="{00C0E65B-842A-43E8-87C1-E3DB8862A8D9}"/>
                </a:ext>
              </a:extLst>
            </p:cNvPr>
            <p:cNvSpPr txBox="1"/>
            <p:nvPr/>
          </p:nvSpPr>
          <p:spPr>
            <a:xfrm flipH="1">
              <a:off x="290998" y="2608394"/>
              <a:ext cx="2178802" cy="3808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SVN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与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GIT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优缺点对比</a:t>
              </a: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1780FCE-D81B-4E97-BF89-DC613A0B4E91}"/>
                </a:ext>
              </a:extLst>
            </p:cNvPr>
            <p:cNvCxnSpPr/>
            <p:nvPr/>
          </p:nvCxnSpPr>
          <p:spPr>
            <a:xfrm flipV="1">
              <a:off x="330621" y="2997954"/>
              <a:ext cx="2448000" cy="0"/>
            </a:xfrm>
            <a:prstGeom prst="line">
              <a:avLst/>
            </a:prstGeom>
            <a:ln w="9525" cmpd="dbl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945800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思考题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sp>
        <p:nvSpPr>
          <p:cNvPr id="15" name="TextBox 42">
            <a:extLst>
              <a:ext uri="{FF2B5EF4-FFF2-40B4-BE49-F238E27FC236}">
                <a16:creationId xmlns:a16="http://schemas.microsoft.com/office/drawing/2014/main" id="{58598F9F-5007-4958-B013-EF162CD356F2}"/>
              </a:ext>
            </a:extLst>
          </p:cNvPr>
          <p:cNvSpPr txBox="1"/>
          <p:nvPr/>
        </p:nvSpPr>
        <p:spPr>
          <a:xfrm flipH="1">
            <a:off x="3156734" y="2623135"/>
            <a:ext cx="5878532" cy="1390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200" b="1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快照 </a:t>
            </a:r>
            <a:r>
              <a:rPr lang="en-US" altLang="zh-CN" sz="7200" b="1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VS.</a:t>
            </a:r>
            <a:r>
              <a:rPr lang="zh-CN" altLang="en-US" sz="7200" b="1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备份</a:t>
            </a:r>
          </a:p>
        </p:txBody>
      </p:sp>
      <p:pic>
        <p:nvPicPr>
          <p:cNvPr id="17" name="Picture 4" descr="https://timgsa.baidu.com/timg?image&amp;quality=80&amp;size=b9999_10000&amp;sec=1578746118619&amp;di=885c965ffc26b175f2f8c2b151479a36&amp;imgtype=0&amp;src=http%3A%2F%2Fimg.jk51.com%2Fimg_jk51%2F186025862.jpeg">
            <a:extLst>
              <a:ext uri="{FF2B5EF4-FFF2-40B4-BE49-F238E27FC236}">
                <a16:creationId xmlns:a16="http://schemas.microsoft.com/office/drawing/2014/main" id="{68F45996-3665-4FD6-8065-57C541AC2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827" y="4378938"/>
            <a:ext cx="1455277" cy="145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47873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</a:t>
            </a:r>
            <a:r>
              <a:rPr lang="en-US" altLang="zh-CN" sz="2800" dirty="0">
                <a:solidFill>
                  <a:srgbClr val="C00000"/>
                </a:solidFill>
              </a:rPr>
              <a:t>.2 </a:t>
            </a:r>
            <a:r>
              <a:rPr lang="zh-CN" altLang="en-US" sz="2800" dirty="0">
                <a:solidFill>
                  <a:srgbClr val="C00000"/>
                </a:solidFill>
              </a:rPr>
              <a:t>安装配置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F10D398B-F5C7-478B-8548-BFBD4056FB2A}"/>
              </a:ext>
            </a:extLst>
          </p:cNvPr>
          <p:cNvGrpSpPr/>
          <p:nvPr/>
        </p:nvGrpSpPr>
        <p:grpSpPr>
          <a:xfrm>
            <a:off x="387064" y="1434952"/>
            <a:ext cx="4108736" cy="1529982"/>
            <a:chOff x="387064" y="1434952"/>
            <a:chExt cx="4108736" cy="152998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9366381-179A-4BC5-94B5-B8D510E13654}"/>
                </a:ext>
              </a:extLst>
            </p:cNvPr>
            <p:cNvSpPr txBox="1"/>
            <p:nvPr/>
          </p:nvSpPr>
          <p:spPr>
            <a:xfrm>
              <a:off x="426687" y="1914775"/>
              <a:ext cx="4069113" cy="1050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访问地址：</a:t>
              </a:r>
              <a:r>
                <a:rPr lang="en-US" altLang="zh-CN" sz="1200" dirty="0">
                  <a:latin typeface="+mn-ea"/>
                  <a:hlinkClick r:id="rId3"/>
                </a:rPr>
                <a:t>https://git-scm.com/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点击下载：</a:t>
              </a:r>
              <a:r>
                <a:rPr lang="en-US" altLang="zh-CN" sz="1200" dirty="0">
                  <a:latin typeface="+mn-ea"/>
                  <a:hlinkClick r:id="rId4"/>
                </a:rPr>
                <a:t>https://git-scm.com/download/gui/win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开始安装，下一步</a:t>
              </a:r>
              <a:r>
                <a:rPr lang="en-US" altLang="zh-CN" sz="1200" dirty="0">
                  <a:latin typeface="+mn-ea"/>
                </a:rPr>
                <a:t>…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545FBEFF-F0CE-4EE6-98A1-7B9A70D0F24F}"/>
                </a:ext>
              </a:extLst>
            </p:cNvPr>
            <p:cNvGrpSpPr/>
            <p:nvPr/>
          </p:nvGrpSpPr>
          <p:grpSpPr>
            <a:xfrm>
              <a:off x="387064" y="1434952"/>
              <a:ext cx="3279623" cy="389560"/>
              <a:chOff x="290998" y="2608394"/>
              <a:chExt cx="3279623" cy="389560"/>
            </a:xfrm>
          </p:grpSpPr>
          <p:sp>
            <p:nvSpPr>
              <p:cNvPr id="14" name="TextBox 42">
                <a:extLst>
                  <a:ext uri="{FF2B5EF4-FFF2-40B4-BE49-F238E27FC236}">
                    <a16:creationId xmlns:a16="http://schemas.microsoft.com/office/drawing/2014/main" id="{34313448-9DF4-470E-AC91-49D2F17F6AF4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495922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Windows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安装</a:t>
                </a: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0262159A-A451-45BC-BB8C-D429E4C4EC5B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324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F07A8ED-7B4C-4277-98F0-D4C3A28F2037}"/>
              </a:ext>
            </a:extLst>
          </p:cNvPr>
          <p:cNvGrpSpPr/>
          <p:nvPr/>
        </p:nvGrpSpPr>
        <p:grpSpPr>
          <a:xfrm>
            <a:off x="426687" y="3115653"/>
            <a:ext cx="4651661" cy="1151482"/>
            <a:chOff x="387064" y="2972130"/>
            <a:chExt cx="4651661" cy="115148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862EAEA-9AC9-459C-9378-843467B4F60D}"/>
                </a:ext>
              </a:extLst>
            </p:cNvPr>
            <p:cNvSpPr txBox="1"/>
            <p:nvPr/>
          </p:nvSpPr>
          <p:spPr>
            <a:xfrm>
              <a:off x="426687" y="3451953"/>
              <a:ext cx="4612038" cy="67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Yum install git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下载源码：</a:t>
              </a:r>
              <a:r>
                <a:rPr lang="en-US" altLang="zh-CN" sz="1200" dirty="0">
                  <a:latin typeface="+mn-ea"/>
                  <a:hlinkClick r:id="rId5"/>
                </a:rPr>
                <a:t>https://github.com/git/git.git</a:t>
              </a:r>
              <a:r>
                <a:rPr lang="en-US" altLang="zh-CN" sz="1200" dirty="0">
                  <a:latin typeface="+mn-ea"/>
                </a:rPr>
                <a:t> </a:t>
              </a:r>
              <a:r>
                <a:rPr lang="zh-CN" altLang="en-US" sz="1200" dirty="0">
                  <a:latin typeface="+mn-ea"/>
                </a:rPr>
                <a:t>编译安装。</a:t>
              </a: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5F0E43BD-C2A6-405B-9B96-09D550304F1E}"/>
                </a:ext>
              </a:extLst>
            </p:cNvPr>
            <p:cNvGrpSpPr/>
            <p:nvPr/>
          </p:nvGrpSpPr>
          <p:grpSpPr>
            <a:xfrm>
              <a:off x="387064" y="2972130"/>
              <a:ext cx="3279623" cy="389560"/>
              <a:chOff x="290998" y="2608394"/>
              <a:chExt cx="3279623" cy="389560"/>
            </a:xfrm>
          </p:grpSpPr>
          <p:sp>
            <p:nvSpPr>
              <p:cNvPr id="22" name="TextBox 42">
                <a:extLst>
                  <a:ext uri="{FF2B5EF4-FFF2-40B4-BE49-F238E27FC236}">
                    <a16:creationId xmlns:a16="http://schemas.microsoft.com/office/drawing/2014/main" id="{B3EC6EDF-973D-4E6A-9675-18EB31162316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141659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Linux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安装</a:t>
                </a:r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6E058BE-69FF-44B2-8373-83F157D1F934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324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0E666152-D344-4495-812A-6CAD86ACF9BA}"/>
              </a:ext>
            </a:extLst>
          </p:cNvPr>
          <p:cNvGrpSpPr/>
          <p:nvPr/>
        </p:nvGrpSpPr>
        <p:grpSpPr>
          <a:xfrm>
            <a:off x="387064" y="4416879"/>
            <a:ext cx="4651661" cy="775994"/>
            <a:chOff x="387064" y="4192159"/>
            <a:chExt cx="4651661" cy="775994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3241BEFC-9542-4A18-BA59-860E027B0341}"/>
                </a:ext>
              </a:extLst>
            </p:cNvPr>
            <p:cNvSpPr txBox="1"/>
            <p:nvPr/>
          </p:nvSpPr>
          <p:spPr>
            <a:xfrm>
              <a:off x="426687" y="4671982"/>
              <a:ext cx="4612038" cy="296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打开终端，执行命令</a:t>
              </a:r>
              <a:r>
                <a:rPr lang="en-US" altLang="zh-CN" sz="1200" dirty="0">
                  <a:latin typeface="+mn-ea"/>
                </a:rPr>
                <a:t>brew install git@2.20.1</a:t>
              </a: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64FD762F-0B42-439F-A32D-BE5C56BA2F00}"/>
                </a:ext>
              </a:extLst>
            </p:cNvPr>
            <p:cNvGrpSpPr/>
            <p:nvPr/>
          </p:nvGrpSpPr>
          <p:grpSpPr>
            <a:xfrm>
              <a:off x="387064" y="4192159"/>
              <a:ext cx="3279623" cy="389560"/>
              <a:chOff x="290998" y="2608394"/>
              <a:chExt cx="3279623" cy="389560"/>
            </a:xfrm>
          </p:grpSpPr>
          <p:sp>
            <p:nvSpPr>
              <p:cNvPr id="26" name="TextBox 42">
                <a:extLst>
                  <a:ext uri="{FF2B5EF4-FFF2-40B4-BE49-F238E27FC236}">
                    <a16:creationId xmlns:a16="http://schemas.microsoft.com/office/drawing/2014/main" id="{971E0A59-9625-49A8-82E9-9B3A4BFA55FC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994183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Mac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安装</a:t>
                </a:r>
              </a:p>
            </p:txBody>
          </p: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EE699017-0D7E-48FD-8478-732B50417A3C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324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114625-4559-4DB0-B090-F8DB4FFA5CCC}"/>
              </a:ext>
            </a:extLst>
          </p:cNvPr>
          <p:cNvGrpSpPr/>
          <p:nvPr/>
        </p:nvGrpSpPr>
        <p:grpSpPr>
          <a:xfrm>
            <a:off x="6797389" y="1434952"/>
            <a:ext cx="5061236" cy="1904572"/>
            <a:chOff x="387064" y="1434952"/>
            <a:chExt cx="5061236" cy="1904572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E8C4CD4-C8C3-4E7D-995D-053E3C04D1DE}"/>
                </a:ext>
              </a:extLst>
            </p:cNvPr>
            <p:cNvSpPr txBox="1"/>
            <p:nvPr/>
          </p:nvSpPr>
          <p:spPr>
            <a:xfrm>
              <a:off x="426687" y="1914775"/>
              <a:ext cx="5021613" cy="1424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配置用户名：</a:t>
              </a:r>
              <a:r>
                <a:rPr lang="en-US" altLang="zh-CN" sz="1200" dirty="0">
                  <a:latin typeface="+mn-ea"/>
                </a:rPr>
                <a:t>git config --global user.name “xxx”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配置邮箱：</a:t>
              </a:r>
              <a:r>
                <a:rPr lang="en-US" altLang="zh-CN" sz="1200" dirty="0">
                  <a:latin typeface="+mn-ea"/>
                </a:rPr>
                <a:t>git config --global </a:t>
              </a:r>
              <a:r>
                <a:rPr lang="en-US" altLang="zh-CN" sz="1200" dirty="0" err="1">
                  <a:latin typeface="+mn-ea"/>
                </a:rPr>
                <a:t>user.email</a:t>
              </a:r>
              <a:r>
                <a:rPr lang="en-US" altLang="zh-CN" sz="1200" dirty="0">
                  <a:latin typeface="+mn-ea"/>
                </a:rPr>
                <a:t> “xxx"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配置大小写敏感：</a:t>
              </a:r>
              <a:r>
                <a:rPr lang="en-US" altLang="zh-CN" sz="1200" dirty="0">
                  <a:latin typeface="+mn-ea"/>
                </a:rPr>
                <a:t>git config --global </a:t>
              </a:r>
              <a:r>
                <a:rPr lang="en-US" altLang="zh-CN" sz="1200" dirty="0" err="1">
                  <a:latin typeface="+mn-ea"/>
                </a:rPr>
                <a:t>core.ignorecase</a:t>
              </a:r>
              <a:r>
                <a:rPr lang="en-US" altLang="zh-CN" sz="1200" dirty="0">
                  <a:latin typeface="+mn-ea"/>
                </a:rPr>
                <a:t> false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+mn-ea"/>
                </a:rPr>
                <a:t>查看配置信息：</a:t>
              </a:r>
              <a:r>
                <a:rPr lang="en-US" altLang="zh-CN" sz="1200" dirty="0">
                  <a:latin typeface="+mn-ea"/>
                </a:rPr>
                <a:t>git config --list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85D8D8-437C-4FEA-B43F-8825C882C73F}"/>
                </a:ext>
              </a:extLst>
            </p:cNvPr>
            <p:cNvGrpSpPr/>
            <p:nvPr/>
          </p:nvGrpSpPr>
          <p:grpSpPr>
            <a:xfrm>
              <a:off x="387064" y="1434952"/>
              <a:ext cx="3279623" cy="389560"/>
              <a:chOff x="290998" y="2608394"/>
              <a:chExt cx="3279623" cy="389560"/>
            </a:xfrm>
          </p:grpSpPr>
          <p:sp>
            <p:nvSpPr>
              <p:cNvPr id="39" name="TextBox 42">
                <a:extLst>
                  <a:ext uri="{FF2B5EF4-FFF2-40B4-BE49-F238E27FC236}">
                    <a16:creationId xmlns:a16="http://schemas.microsoft.com/office/drawing/2014/main" id="{18F5E466-5292-46B3-8D1B-641C9E89F09A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881973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Git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配置</a:t>
                </a:r>
              </a:p>
            </p:txBody>
          </p: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5648B06F-0BC6-420D-B45F-215D78480249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324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307266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2.1 </a:t>
            </a:r>
            <a:r>
              <a:rPr lang="zh-CN" altLang="en-US" sz="2800" dirty="0">
                <a:solidFill>
                  <a:srgbClr val="C00000"/>
                </a:solidFill>
              </a:rPr>
              <a:t>基本原理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ADE4A332-FC8B-4747-9DCE-E5EA831DB5A1}"/>
              </a:ext>
            </a:extLst>
          </p:cNvPr>
          <p:cNvGrpSpPr/>
          <p:nvPr/>
        </p:nvGrpSpPr>
        <p:grpSpPr>
          <a:xfrm>
            <a:off x="387064" y="1434952"/>
            <a:ext cx="4556411" cy="2791866"/>
            <a:chOff x="387064" y="1434952"/>
            <a:chExt cx="4556411" cy="2791866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72BDFE9-2762-4B7C-9853-A19414C2F9CD}"/>
                </a:ext>
              </a:extLst>
            </p:cNvPr>
            <p:cNvSpPr txBox="1"/>
            <p:nvPr/>
          </p:nvSpPr>
          <p:spPr>
            <a:xfrm>
              <a:off x="426687" y="1914775"/>
              <a:ext cx="4516788" cy="2312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Remote</a:t>
              </a:r>
              <a:r>
                <a:rPr lang="zh-CN" altLang="en-US" sz="1200" dirty="0">
                  <a:latin typeface="+mn-ea"/>
                </a:rPr>
                <a:t>：远程仓库，托管代码的服务器，可以理解为是你项目组中的一台电脑用于远程数据交换（</a:t>
              </a:r>
              <a:r>
                <a:rPr lang="en-US" altLang="zh-CN" sz="1200" dirty="0" err="1">
                  <a:latin typeface="+mn-ea"/>
                </a:rPr>
                <a:t>github</a:t>
              </a:r>
              <a:r>
                <a:rPr lang="zh-CN" altLang="en-US" sz="1200" dirty="0">
                  <a:latin typeface="+mn-ea"/>
                </a:rPr>
                <a:t>）。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Repository</a:t>
              </a:r>
              <a:r>
                <a:rPr lang="zh-CN" altLang="en-US" sz="1200" dirty="0">
                  <a:latin typeface="+mn-ea"/>
                </a:rPr>
                <a:t>：仓库区（版本库），就是本地仓库，安全存放数据的位置，这里面有你提交所有版本的数据，其中</a:t>
              </a:r>
              <a:r>
                <a:rPr lang="en-US" altLang="zh-CN" sz="1200" dirty="0">
                  <a:latin typeface="+mn-ea"/>
                </a:rPr>
                <a:t>HEAD</a:t>
              </a:r>
              <a:r>
                <a:rPr lang="zh-CN" altLang="en-US" sz="1200" dirty="0">
                  <a:latin typeface="+mn-ea"/>
                </a:rPr>
                <a:t>指向最新放入的仓库版本。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Index/Stage</a:t>
              </a:r>
              <a:r>
                <a:rPr lang="zh-CN" altLang="en-US" sz="1200" dirty="0">
                  <a:latin typeface="+mn-ea"/>
                </a:rPr>
                <a:t>：暂存区，用于临时存放你的改动，事实上，它只是一个文件，保存即将提交到文件列表的信息。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Workspace</a:t>
              </a:r>
              <a:r>
                <a:rPr lang="zh-CN" altLang="en-US" sz="1200" dirty="0">
                  <a:latin typeface="+mn-ea"/>
                </a:rPr>
                <a:t>：工作区，就是你平时看到和编辑文件的区域。</a:t>
              </a: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ADC095A5-CB63-4CDD-96EB-B0E1363BBABC}"/>
                </a:ext>
              </a:extLst>
            </p:cNvPr>
            <p:cNvGrpSpPr/>
            <p:nvPr/>
          </p:nvGrpSpPr>
          <p:grpSpPr>
            <a:xfrm>
              <a:off x="387064" y="1434952"/>
              <a:ext cx="1839623" cy="389560"/>
              <a:chOff x="290998" y="2608394"/>
              <a:chExt cx="1839623" cy="389560"/>
            </a:xfrm>
          </p:grpSpPr>
          <p:sp>
            <p:nvSpPr>
              <p:cNvPr id="31" name="TextBox 42">
                <a:extLst>
                  <a:ext uri="{FF2B5EF4-FFF2-40B4-BE49-F238E27FC236}">
                    <a16:creationId xmlns:a16="http://schemas.microsoft.com/office/drawing/2014/main" id="{38606B42-4C1F-451B-BFCE-331A972340B2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1087157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Git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工作区</a:t>
                </a: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148BFE6C-56F4-48A4-8ADB-156C30534D9F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180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635B5F93-EC8D-41E9-93CE-30D5E1EF6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812" y="1901265"/>
            <a:ext cx="6249805" cy="2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8586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2.2 </a:t>
            </a:r>
            <a:r>
              <a:rPr lang="zh-CN" altLang="en-US" sz="2800" dirty="0">
                <a:solidFill>
                  <a:srgbClr val="C00000"/>
                </a:solidFill>
              </a:rPr>
              <a:t>工作流程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ADE4A332-FC8B-4747-9DCE-E5EA831DB5A1}"/>
              </a:ext>
            </a:extLst>
          </p:cNvPr>
          <p:cNvGrpSpPr/>
          <p:nvPr/>
        </p:nvGrpSpPr>
        <p:grpSpPr>
          <a:xfrm>
            <a:off x="387064" y="1434952"/>
            <a:ext cx="5118385" cy="3234167"/>
            <a:chOff x="387064" y="1434952"/>
            <a:chExt cx="5118385" cy="3234167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72BDFE9-2762-4B7C-9853-A19414C2F9CD}"/>
                </a:ext>
              </a:extLst>
            </p:cNvPr>
            <p:cNvSpPr txBox="1"/>
            <p:nvPr/>
          </p:nvSpPr>
          <p:spPr>
            <a:xfrm>
              <a:off x="426686" y="1914775"/>
              <a:ext cx="5078763" cy="27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Untracked</a:t>
              </a:r>
              <a:r>
                <a:rPr lang="zh-CN" altLang="en-US" sz="1200" dirty="0">
                  <a:latin typeface="+mn-ea"/>
                </a:rPr>
                <a:t>：未跟踪，在此文件夹中，但没有加入到</a:t>
              </a:r>
              <a:r>
                <a:rPr lang="en-US" altLang="zh-CN" sz="1200" dirty="0">
                  <a:latin typeface="+mn-ea"/>
                </a:rPr>
                <a:t>git</a:t>
              </a:r>
              <a:r>
                <a:rPr lang="zh-CN" altLang="en-US" sz="1200" dirty="0">
                  <a:latin typeface="+mn-ea"/>
                </a:rPr>
                <a:t>库，不参与版本控制，通过</a:t>
              </a:r>
              <a:r>
                <a:rPr lang="en-US" altLang="zh-CN" sz="1200" dirty="0">
                  <a:latin typeface="+mn-ea"/>
                </a:rPr>
                <a:t>git add </a:t>
              </a:r>
              <a:r>
                <a:rPr lang="zh-CN" altLang="en-US" sz="1200" dirty="0">
                  <a:latin typeface="+mn-ea"/>
                </a:rPr>
                <a:t>状态变为</a:t>
              </a:r>
              <a:r>
                <a:rPr lang="en-US" altLang="zh-CN" sz="1200" dirty="0">
                  <a:latin typeface="+mn-ea"/>
                </a:rPr>
                <a:t>staged</a:t>
              </a:r>
              <a:r>
                <a:rPr lang="zh-CN" altLang="en-US" sz="1200" dirty="0">
                  <a:latin typeface="+mn-ea"/>
                </a:rPr>
                <a:t>。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Unmodified</a:t>
              </a:r>
              <a:r>
                <a:rPr lang="zh-CN" altLang="en-US" sz="1200" dirty="0">
                  <a:latin typeface="+mn-ea"/>
                </a:rPr>
                <a:t>：文件已经入库，未修改，即版本库中的文件快照内容与文件夹一致，这种类型的文件有两种去处，如果被修改，变为</a:t>
              </a:r>
              <a:r>
                <a:rPr lang="en-US" altLang="zh-CN" sz="1200" dirty="0">
                  <a:latin typeface="+mn-ea"/>
                </a:rPr>
                <a:t>modified</a:t>
              </a:r>
              <a:r>
                <a:rPr lang="zh-CN" altLang="en-US" sz="1200" dirty="0">
                  <a:latin typeface="+mn-ea"/>
                </a:rPr>
                <a:t>，如果被移除版本库</a:t>
              </a:r>
              <a:r>
                <a:rPr lang="en-US" altLang="zh-CN" sz="1200" dirty="0">
                  <a:latin typeface="+mn-ea"/>
                </a:rPr>
                <a:t>git rm</a:t>
              </a:r>
              <a:r>
                <a:rPr lang="zh-CN" altLang="en-US" sz="1200" dirty="0">
                  <a:latin typeface="+mn-ea"/>
                </a:rPr>
                <a:t>，则变为</a:t>
              </a:r>
              <a:r>
                <a:rPr lang="en-US" altLang="zh-CN" sz="1200" dirty="0">
                  <a:latin typeface="+mn-ea"/>
                </a:rPr>
                <a:t>Untracked</a:t>
              </a: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Modified</a:t>
              </a:r>
              <a:r>
                <a:rPr lang="zh-CN" altLang="en-US" sz="1200" dirty="0">
                  <a:latin typeface="+mn-ea"/>
                </a:rPr>
                <a:t>：文件已修改，仅仅是修改，并没有进行其他操作，这个文件有两个去处，第一个是</a:t>
              </a:r>
              <a:r>
                <a:rPr lang="en-US" altLang="zh-CN" sz="1200" dirty="0">
                  <a:latin typeface="+mn-ea"/>
                </a:rPr>
                <a:t>staged</a:t>
              </a:r>
              <a:r>
                <a:rPr lang="zh-CN" altLang="en-US" sz="1200" dirty="0">
                  <a:latin typeface="+mn-ea"/>
                </a:rPr>
                <a:t>，第二个是</a:t>
              </a:r>
              <a:r>
                <a:rPr lang="en-US" altLang="zh-CN" sz="1200" dirty="0">
                  <a:latin typeface="+mn-ea"/>
                </a:rPr>
                <a:t>unmodified</a:t>
              </a:r>
              <a:r>
                <a:rPr lang="zh-CN" altLang="en-US" sz="1200" dirty="0">
                  <a:latin typeface="+mn-ea"/>
                </a:rPr>
                <a:t>。</a:t>
              </a:r>
              <a:endParaRPr lang="en-US" altLang="zh-CN" sz="1200" dirty="0">
                <a:latin typeface="+mn-ea"/>
              </a:endParaRPr>
            </a:p>
            <a:p>
              <a:pPr marL="285750" indent="-285750">
                <a:lnSpc>
                  <a:spcPct val="120000"/>
                </a:lnSpc>
                <a:spcAft>
                  <a:spcPts val="1200"/>
                </a:spcAft>
                <a:buClr>
                  <a:srgbClr val="006EFF"/>
                </a:buClr>
                <a:buFont typeface="Wingdings" panose="05000000000000000000" pitchFamily="2" charset="2"/>
                <a:buChar char="l"/>
              </a:pPr>
              <a:r>
                <a:rPr lang="en-US" altLang="zh-CN" sz="1200" dirty="0">
                  <a:latin typeface="+mn-ea"/>
                </a:rPr>
                <a:t>Staged</a:t>
              </a:r>
              <a:r>
                <a:rPr lang="zh-CN" altLang="en-US" sz="1200" dirty="0">
                  <a:latin typeface="+mn-ea"/>
                </a:rPr>
                <a:t>：执行</a:t>
              </a:r>
              <a:r>
                <a:rPr lang="en-US" altLang="zh-CN" sz="1200" dirty="0">
                  <a:latin typeface="+mn-ea"/>
                </a:rPr>
                <a:t>git commit </a:t>
              </a:r>
              <a:r>
                <a:rPr lang="zh-CN" altLang="en-US" sz="1200" dirty="0">
                  <a:latin typeface="+mn-ea"/>
                </a:rPr>
                <a:t>则将修改同步到库中，这时库中的文件和本地文件虽为一致，文件为</a:t>
              </a:r>
              <a:r>
                <a:rPr lang="en-US" altLang="zh-CN" sz="1200" dirty="0">
                  <a:latin typeface="+mn-ea"/>
                </a:rPr>
                <a:t>Unmodified</a:t>
              </a:r>
              <a:r>
                <a:rPr lang="zh-CN" altLang="en-US" sz="1200" dirty="0">
                  <a:latin typeface="+mn-ea"/>
                </a:rPr>
                <a:t>。执行</a:t>
              </a:r>
              <a:r>
                <a:rPr lang="en-US" altLang="zh-CN" sz="1200" dirty="0">
                  <a:latin typeface="+mn-ea"/>
                </a:rPr>
                <a:t>git reset HEAD filename</a:t>
              </a:r>
              <a:r>
                <a:rPr lang="zh-CN" altLang="en-US" sz="1200" dirty="0">
                  <a:latin typeface="+mn-ea"/>
                </a:rPr>
                <a:t>取消暂存，文件状态为</a:t>
              </a:r>
              <a:r>
                <a:rPr lang="en-US" altLang="zh-CN" sz="1200" dirty="0">
                  <a:latin typeface="+mn-ea"/>
                </a:rPr>
                <a:t>modified</a:t>
              </a:r>
              <a:r>
                <a:rPr lang="zh-CN" altLang="en-US" sz="1200" dirty="0">
                  <a:latin typeface="+mn-ea"/>
                </a:rPr>
                <a:t>。</a:t>
              </a:r>
              <a:endParaRPr lang="en-US" altLang="zh-CN" sz="1200" dirty="0">
                <a:latin typeface="+mn-ea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ADC095A5-CB63-4CDD-96EB-B0E1363BBABC}"/>
                </a:ext>
              </a:extLst>
            </p:cNvPr>
            <p:cNvGrpSpPr/>
            <p:nvPr/>
          </p:nvGrpSpPr>
          <p:grpSpPr>
            <a:xfrm>
              <a:off x="387064" y="1434952"/>
              <a:ext cx="4575291" cy="389560"/>
              <a:chOff x="290998" y="2608394"/>
              <a:chExt cx="4575291" cy="389560"/>
            </a:xfrm>
          </p:grpSpPr>
          <p:sp>
            <p:nvSpPr>
              <p:cNvPr id="31" name="TextBox 42">
                <a:extLst>
                  <a:ext uri="{FF2B5EF4-FFF2-40B4-BE49-F238E27FC236}">
                    <a16:creationId xmlns:a16="http://schemas.microsoft.com/office/drawing/2014/main" id="{38606B42-4C1F-451B-BFCE-331A972340B2}"/>
                  </a:ext>
                </a:extLst>
              </p:cNvPr>
              <p:cNvSpPr txBox="1"/>
              <p:nvPr/>
            </p:nvSpPr>
            <p:spPr>
              <a:xfrm flipH="1">
                <a:off x="290998" y="2608394"/>
                <a:ext cx="4575291" cy="380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Git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文件状态（版本控制就是对文件的版本控制）</a:t>
                </a: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148BFE6C-56F4-48A4-8ADB-156C30534D9F}"/>
                  </a:ext>
                </a:extLst>
              </p:cNvPr>
              <p:cNvCxnSpPr/>
              <p:nvPr/>
            </p:nvCxnSpPr>
            <p:spPr>
              <a:xfrm flipV="1">
                <a:off x="330621" y="2997954"/>
                <a:ext cx="4320000" cy="0"/>
              </a:xfrm>
              <a:prstGeom prst="line">
                <a:avLst/>
              </a:prstGeom>
              <a:ln w="9525" cmpd="dbl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F2C16569-1C1A-484B-9C9B-C05A62EB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937" y="1815762"/>
            <a:ext cx="564832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252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82C55147-18FB-4483-B71C-4917296EC241}"/>
              </a:ext>
            </a:extLst>
          </p:cNvPr>
          <p:cNvSpPr txBox="1">
            <a:spLocks/>
          </p:cNvSpPr>
          <p:nvPr/>
        </p:nvSpPr>
        <p:spPr>
          <a:xfrm>
            <a:off x="241459" y="311890"/>
            <a:ext cx="10515600" cy="56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6E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C00000"/>
                </a:solidFill>
              </a:rPr>
              <a:t>3.1 </a:t>
            </a:r>
            <a:r>
              <a:rPr lang="zh-CN" altLang="en-US" sz="2800" dirty="0">
                <a:solidFill>
                  <a:srgbClr val="C00000"/>
                </a:solidFill>
              </a:rPr>
              <a:t>基本操作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F90BBE-76F7-4023-A3F1-EDD6F3791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391" y="219568"/>
            <a:ext cx="1581150" cy="661208"/>
          </a:xfrm>
          <a:prstGeom prst="rect">
            <a:avLst/>
          </a:prstGeom>
        </p:spPr>
      </p:pic>
      <p:pic>
        <p:nvPicPr>
          <p:cNvPr id="2050" name="Picture 2" descr="http://km.oa.com/files/photos/pictures/201909/1567476074_16_w1100_h802.png">
            <a:extLst>
              <a:ext uri="{FF2B5EF4-FFF2-40B4-BE49-F238E27FC236}">
                <a16:creationId xmlns:a16="http://schemas.microsoft.com/office/drawing/2014/main" id="{DE8C6C14-5549-4F59-A8E4-BEE50622BD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" r="2525"/>
          <a:stretch/>
        </p:blipFill>
        <p:spPr bwMode="auto">
          <a:xfrm>
            <a:off x="4785782" y="1334383"/>
            <a:ext cx="6457950" cy="497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AAFA5A-28BD-420B-8D0D-0CC7425176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7" y="880776"/>
            <a:ext cx="2406368" cy="5884902"/>
          </a:xfrm>
          <a:prstGeom prst="rect">
            <a:avLst/>
          </a:prstGeom>
        </p:spPr>
      </p:pic>
      <p:sp>
        <p:nvSpPr>
          <p:cNvPr id="7" name="箭头: 燕尾形 6">
            <a:extLst>
              <a:ext uri="{FF2B5EF4-FFF2-40B4-BE49-F238E27FC236}">
                <a16:creationId xmlns:a16="http://schemas.microsoft.com/office/drawing/2014/main" id="{FDFEF5DE-56E1-460E-B27B-680D04CA8B7F}"/>
              </a:ext>
            </a:extLst>
          </p:cNvPr>
          <p:cNvSpPr/>
          <p:nvPr/>
        </p:nvSpPr>
        <p:spPr>
          <a:xfrm>
            <a:off x="3527346" y="3499377"/>
            <a:ext cx="819150" cy="647700"/>
          </a:xfrm>
          <a:prstGeom prst="notchedRightArrow">
            <a:avLst/>
          </a:prstGeom>
          <a:solidFill>
            <a:srgbClr val="00B0F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778008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lesson01RS" id="{03C65150-5847-9945-BE6E-5390EEFCAC70}" vid="{5F236572-1403-0148-935B-D710884A743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主题​​</Template>
  <TotalTime>7102</TotalTime>
  <Words>2060</Words>
  <Application>Microsoft Office PowerPoint</Application>
  <PresentationFormat>宽屏</PresentationFormat>
  <Paragraphs>167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Source Code Pro</vt:lpstr>
      <vt:lpstr>方正粗黑宋简体</vt:lpstr>
      <vt:lpstr>微软雅黑</vt:lpstr>
      <vt:lpstr>Arial</vt:lpstr>
      <vt:lpstr>Calibri</vt:lpstr>
      <vt:lpstr>Calibri Light</vt:lpstr>
      <vt:lpstr>Consolas</vt:lpstr>
      <vt:lpstr>Helvetica</vt:lpstr>
      <vt:lpstr>Wingdings</vt:lpstr>
      <vt:lpstr>Office 主题​​</vt:lpstr>
      <vt:lpstr>工程能力提升 Lesson-01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题目 Lesson-01</dc:title>
  <dc:creator>Microsoft Office User</dc:creator>
  <cp:lastModifiedBy>Meng Hui</cp:lastModifiedBy>
  <cp:revision>69</cp:revision>
  <dcterms:created xsi:type="dcterms:W3CDTF">2019-08-30T07:45:14Z</dcterms:created>
  <dcterms:modified xsi:type="dcterms:W3CDTF">2020-01-11T11:28:56Z</dcterms:modified>
</cp:coreProperties>
</file>

<file path=docProps/thumbnail.jpeg>
</file>